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0" r:id="rId2"/>
    <p:sldMasterId id="2147483684" r:id="rId3"/>
    <p:sldMasterId id="2147483672" r:id="rId4"/>
  </p:sldMasterIdLst>
  <p:notesMasterIdLst>
    <p:notesMasterId r:id="rId75"/>
  </p:notesMasterIdLst>
  <p:handoutMasterIdLst>
    <p:handoutMasterId r:id="rId76"/>
  </p:handoutMasterIdLst>
  <p:sldIdLst>
    <p:sldId id="261" r:id="rId5"/>
    <p:sldId id="392" r:id="rId6"/>
    <p:sldId id="423" r:id="rId7"/>
    <p:sldId id="277" r:id="rId8"/>
    <p:sldId id="350" r:id="rId9"/>
    <p:sldId id="407" r:id="rId10"/>
    <p:sldId id="406" r:id="rId11"/>
    <p:sldId id="405" r:id="rId12"/>
    <p:sldId id="404" r:id="rId13"/>
    <p:sldId id="403" r:id="rId14"/>
    <p:sldId id="401" r:id="rId15"/>
    <p:sldId id="402" r:id="rId16"/>
    <p:sldId id="400" r:id="rId17"/>
    <p:sldId id="408" r:id="rId18"/>
    <p:sldId id="399" r:id="rId19"/>
    <p:sldId id="398" r:id="rId20"/>
    <p:sldId id="397" r:id="rId21"/>
    <p:sldId id="396" r:id="rId22"/>
    <p:sldId id="395" r:id="rId23"/>
    <p:sldId id="394" r:id="rId24"/>
    <p:sldId id="393" r:id="rId25"/>
    <p:sldId id="351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359" r:id="rId34"/>
    <p:sldId id="360" r:id="rId35"/>
    <p:sldId id="361" r:id="rId36"/>
    <p:sldId id="362" r:id="rId37"/>
    <p:sldId id="363" r:id="rId38"/>
    <p:sldId id="364" r:id="rId39"/>
    <p:sldId id="365" r:id="rId40"/>
    <p:sldId id="366" r:id="rId41"/>
    <p:sldId id="373" r:id="rId42"/>
    <p:sldId id="374" r:id="rId43"/>
    <p:sldId id="375" r:id="rId44"/>
    <p:sldId id="376" r:id="rId45"/>
    <p:sldId id="377" r:id="rId46"/>
    <p:sldId id="378" r:id="rId47"/>
    <p:sldId id="422" r:id="rId48"/>
    <p:sldId id="421" r:id="rId49"/>
    <p:sldId id="420" r:id="rId50"/>
    <p:sldId id="419" r:id="rId51"/>
    <p:sldId id="418" r:id="rId52"/>
    <p:sldId id="417" r:id="rId53"/>
    <p:sldId id="416" r:id="rId54"/>
    <p:sldId id="415" r:id="rId55"/>
    <p:sldId id="414" r:id="rId56"/>
    <p:sldId id="413" r:id="rId57"/>
    <p:sldId id="412" r:id="rId58"/>
    <p:sldId id="411" r:id="rId59"/>
    <p:sldId id="410" r:id="rId60"/>
    <p:sldId id="409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389" r:id="rId72"/>
    <p:sldId id="390" r:id="rId73"/>
    <p:sldId id="391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4BEC12"/>
    <a:srgbClr val="EB333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ABA10F-88C6-3117-D668-6D1D60B8E107}" v="1" dt="2020-10-15T06:36:36.311"/>
    <p1510:client id="{3E071215-A3EE-7052-2A12-4A244B6C484B}" v="20" dt="2020-08-05T10:00:29.511"/>
    <p1510:client id="{8F0919B6-1BC3-656E-35E2-01629513ABB0}" v="104" dt="2020-08-06T07:52:28.800"/>
    <p1510:client id="{A274310E-941C-C320-A54B-A33ADD52A4DE}" v="305" dt="2020-10-14T08:51:54.283"/>
    <p1510:client id="{A294064A-4EED-967D-0D9E-F9F432DC78E5}" v="3" dt="2020-08-06T07:57:02.257"/>
    <p1510:client id="{A6416A8E-E24E-A71D-AA3B-D04693071BFF}" v="41" dt="2020-08-06T07:22:35.893"/>
    <p1510:client id="{AC52684A-E254-D29A-F43F-DF2449C79883}" v="178" dt="2020-08-06T07:20:21.448"/>
    <p1510:client id="{CC2A5DB7-E9A3-D7C8-3EDA-4A60193BAD42}" v="116" dt="2020-10-15T02:17:02.775"/>
    <p1510:client id="{D45B4B36-C96C-4B5F-2358-2944BBAC2AA6}" v="90" dt="2020-10-14T03:48:09.400"/>
    <p1510:client id="{E78FAFC5-9F49-CAD9-7477-BEAF53B1BA3C}" v="14" dt="2020-10-15T06:49:58.653"/>
    <p1510:client id="{FB205743-F85B-4506-FD6A-7E55CF467F0D}" v="622" dt="2020-10-09T09:33:35.695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5" autoAdjust="0"/>
    <p:restoredTop sz="88679" autoAdjust="0"/>
  </p:normalViewPr>
  <p:slideViewPr>
    <p:cSldViewPr snapToGrid="0">
      <p:cViewPr varScale="1">
        <p:scale>
          <a:sx n="82" d="100"/>
          <a:sy n="82" d="100"/>
        </p:scale>
        <p:origin x="39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2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20.wmf"/><Relationship Id="rId1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5" Type="http://schemas.openxmlformats.org/officeDocument/2006/relationships/image" Target="../media/image76.wmf"/><Relationship Id="rId4" Type="http://schemas.openxmlformats.org/officeDocument/2006/relationships/image" Target="../media/image7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15.wmf"/><Relationship Id="rId1" Type="http://schemas.openxmlformats.org/officeDocument/2006/relationships/image" Target="../media/image82.wmf"/><Relationship Id="rId4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59041DB8-B66F-4DC8-A96E-33677E0F90FF}" type="datetimeFigureOut">
              <a:rPr lang="en-US" altLang="zh-CN" smtClean="0">
                <a:ea typeface="Microsoft YaHei UI" panose="020B0503020204020204" pitchFamily="34" charset="-122"/>
              </a:rPr>
              <a:t>10/14/2020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1604A0D4-B89B-4ADD-AF9E-38636B40EE4E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7.10345" units="1/cm"/>
          <inkml:channelProperty channel="Y" name="resolution" value="48" units="1/cm"/>
          <inkml:channelProperty channel="T" name="resolution" value="1" units="1/dev"/>
        </inkml:channelProperties>
      </inkml:inkSource>
      <inkml:timestamp xml:id="ts0" timeString="2015-12-20T06:05:08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15552 13072 0,'25'0'344,"0"0"-344,0 0 203,0 0-187,-25 25-1,24 0 1,1-25 234,0 0-234,0 0 124,0 0-140,-1 0 78,1 0-62,0 0 62,0 0-78,0 0 78,-1 0 0,1 0-15,-25 24-63,25-24 16,0 0-1,0 0 1,-1 0 31,1 0-16,25 0-15,-25 0-1,-1 0 1,1 0-16,0 25 15,0-25 1,0 0 47,-1 0-48,1 0 1,0 0 31,0 0-32,0 0 17,-25 25-32,24-25 31,-24 25 0</inkml:trace>
  <inkml:trace contextRef="#ctx0" brushRef="#br0" timeOffset="3503.32">16172 8880 0,'25'0'78,"0"0"-62,0 0 15,0 0 47,-1 0-62,1 0-16,0 25 15,0-25 64,0 0-79,-1 0 15,1 0 1,0 0 15,0 25-31,0-25 16,-1 0-1,1 0 32,0 0-31,0 0-1,0 0 1,-1 0-16,1 0 16,0 0-1,0 0 1,0 0 0,-1 0-16,1 0 78,0 24-78,0-24 15,0 0 1,0 0 0,-1 25-1,1-25-15,0 0 16,0 25-1,0-25 1,-1 0 15,1 0-15,-25 25 0,25-25-1,0 0-15,0 0 16,-1 0 15</inkml:trace>
  <inkml:trace contextRef="#ctx0" brushRef="#br0" timeOffset="11831.84">16991 10815 0,'25'0'125,"0"0"-125,-1 0 16,1 0-1,0 0 32,25 0-31,-26 0-1,1 0-15,0 0 16,0 0 31,0 0-32,-1 0 1,1 0 15,0 0 1,0 25-32,0-25 15,-1 0 32,1 0-31,25 0-1,-25 0 1,-25 24 0,24-24-1,1 0 16,0 0 79,0 0-79,0 0 0,-1 0-15,1 0 0,-25 25-1,25-25 48,-25 25-48,25-25 1,0 0 0,-1 0-16,1 0 171,0 0 267,0 25-438,0-25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EB49C4A-65AC-492D-9701-81B46C3AD0E4}" type="datetimeFigureOut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6782127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21746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61902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3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38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533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6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76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54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695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86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154678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92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508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341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160F3-AAF6-4C64-8B1A-F6E280812B47}" type="datetimeFigureOut">
              <a:rPr lang="zh-CN" altLang="en-US" smtClean="0"/>
              <a:t>2020/10/14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01CC2-A607-4A20-9ED7-138340873B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04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3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63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2020/10/14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08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2020/10/14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2020/10/14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37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2020/10/14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77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13560445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altLang="zh-CN" smtClean="0"/>
              <a:pPr/>
              <a:t>10/14/2020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13383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063" indent="0">
              <a:buNone/>
              <a:defRPr sz="2800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altLang="zh-CN" smtClean="0"/>
              <a:pPr/>
              <a:t>10/14/2020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30502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zh-CN" altLang="en-US" smtClean="0"/>
              <a:t>2020/10/14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68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altLang="zh-CN" smtClean="0"/>
              <a:pPr/>
              <a:t>10/14/2020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2986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285349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957995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69741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179979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86564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386939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1B2453-8663-4C69-AF73-9FD7B1DEC5D0}" type="datetime1">
              <a:rPr lang="en-US" altLang="zh-CN" smtClean="0"/>
              <a:pPr/>
              <a:t>10/14/2020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grpSp>
        <p:nvGrpSpPr>
          <p:cNvPr id="7" name="组 95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线连接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连接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连接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连接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连接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线连接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线连接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线连接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线连接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线连接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线连接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线连接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线连接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线连接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线连接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线连接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线连接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线连接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线连接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线连接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线连接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线连接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线连接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线连接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线连接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线连接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线连接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线连接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线连接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线连接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线连接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线连接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8" name="直线连接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97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0F35A-B7EF-4E42-ABF1-581920F6735D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44CAA-17BD-467D-BFFB-604AF8021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altLang="zh-CN" smtClean="0"/>
              <a:pPr/>
              <a:t>10/14/2020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253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3.JP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5" Type="http://schemas.openxmlformats.org/officeDocument/2006/relationships/image" Target="../media/image12.w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png"/><Relationship Id="rId5" Type="http://schemas.openxmlformats.org/officeDocument/2006/relationships/image" Target="../media/image17.png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3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22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21.wmf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7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9.w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8.png"/><Relationship Id="rId4" Type="http://schemas.openxmlformats.org/officeDocument/2006/relationships/image" Target="../media/image31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64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5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6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6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94.png"/><Relationship Id="rId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76.wmf"/><Relationship Id="rId3" Type="http://schemas.openxmlformats.org/officeDocument/2006/relationships/oleObject" Target="../embeddings/oleObject36.bin"/><Relationship Id="rId7" Type="http://schemas.openxmlformats.org/officeDocument/2006/relationships/image" Target="../media/image73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75.wmf"/><Relationship Id="rId5" Type="http://schemas.openxmlformats.org/officeDocument/2006/relationships/image" Target="../media/image77.emf"/><Relationship Id="rId10" Type="http://schemas.openxmlformats.org/officeDocument/2006/relationships/oleObject" Target="../embeddings/oleObject39.bin"/><Relationship Id="rId4" Type="http://schemas.openxmlformats.org/officeDocument/2006/relationships/image" Target="../media/image72.wmf"/><Relationship Id="rId9" Type="http://schemas.openxmlformats.org/officeDocument/2006/relationships/image" Target="../media/image74.w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79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84.wmf"/><Relationship Id="rId4" Type="http://schemas.openxmlformats.org/officeDocument/2006/relationships/image" Target="../media/image82.wmf"/><Relationship Id="rId9" Type="http://schemas.openxmlformats.org/officeDocument/2006/relationships/oleObject" Target="../embeddings/oleObject47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ernel-methods.net/" TargetMode="Externa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8793" y="231753"/>
            <a:ext cx="11908062" cy="2609847"/>
          </a:xfrm>
        </p:spPr>
        <p:txBody>
          <a:bodyPr/>
          <a:lstStyle/>
          <a:p>
            <a:r>
              <a:rPr lang="en-US" altLang="zh-CN" dirty="0">
                <a:ea typeface="宋体"/>
              </a:rPr>
              <a:t> TFIP-AI – Advanced Machine Learning</a:t>
            </a:r>
            <a:endParaRPr lang="zh-CN" dirty="0">
              <a:ea typeface="宋体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51857" y="3653954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Unit 1 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149779"/>
            <a:ext cx="10515600" cy="837292"/>
          </a:xfrm>
        </p:spPr>
        <p:txBody>
          <a:bodyPr/>
          <a:lstStyle/>
          <a:p>
            <a:r>
              <a:rPr lang="en-US" altLang="zh-CN" dirty="0"/>
              <a:t>Support Vector Machine</a:t>
            </a:r>
            <a:endParaRPr lang="zh-CN" dirty="0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637168"/>
              </p:ext>
            </p:extLst>
          </p:nvPr>
        </p:nvGraphicFramePr>
        <p:xfrm>
          <a:off x="6696076" y="1844675"/>
          <a:ext cx="4862512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17" name="公式" r:id="rId3" imgW="2514600" imgH="482400" progId="Equation.3">
                  <p:embed/>
                </p:oleObj>
              </mc:Choice>
              <mc:Fallback>
                <p:oleObj name="公式" r:id="rId3" imgW="2514600" imgH="48240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6076" y="1844675"/>
                        <a:ext cx="4862512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976018"/>
              </p:ext>
            </p:extLst>
          </p:nvPr>
        </p:nvGraphicFramePr>
        <p:xfrm>
          <a:off x="6647657" y="3474220"/>
          <a:ext cx="49593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18" name="公式" r:id="rId5" imgW="2565360" imgH="304560" progId="Equation.3">
                  <p:embed/>
                </p:oleObj>
              </mc:Choice>
              <mc:Fallback>
                <p:oleObj name="公式" r:id="rId5" imgW="2565360" imgH="30456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7657" y="3474220"/>
                        <a:ext cx="495935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下箭头 1"/>
          <p:cNvSpPr/>
          <p:nvPr/>
        </p:nvSpPr>
        <p:spPr>
          <a:xfrm>
            <a:off x="9048328" y="2924944"/>
            <a:ext cx="79004" cy="402456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06" y="1682068"/>
            <a:ext cx="4668652" cy="392591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65600" y="4476179"/>
            <a:ext cx="48459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MT"/>
              </a:rPr>
              <a:t>Solve efficiently by quadratic programming (QP)</a:t>
            </a:r>
          </a:p>
          <a:p>
            <a:endParaRPr lang="en-US" altLang="zh-CN" sz="2400" dirty="0">
              <a:latin typeface="ArialMT"/>
            </a:endParaRPr>
          </a:p>
          <a:p>
            <a:r>
              <a:rPr lang="en-US" altLang="zh-CN" sz="2400" dirty="0">
                <a:latin typeface="ArialMT"/>
              </a:rPr>
              <a:t>Which includes well-studied solution algorithms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738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9416" y="836712"/>
                <a:ext cx="10512862" cy="56886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Minimize with respect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maximizing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/>
                            <m:t>((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Setting the derivatives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with respect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equal to zero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416" y="836712"/>
                <a:ext cx="10512862" cy="5688632"/>
              </a:xfrm>
              <a:blipFill>
                <a:blip r:embed="rId2"/>
                <a:stretch>
                  <a:fillRect l="-1044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5589240"/>
            <a:ext cx="2307980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Lagrange multipliers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func>
                  </m:oMath>
                </a14:m>
                <a:r>
                  <a:rPr lang="en-US" dirty="0"/>
                  <a:t>             s.t</a:t>
                </a:r>
                <a:r>
                  <a:rPr lang="en-US" dirty="0" err="1"/>
                  <a:t>.</a:t>
                </a:r>
                <a:r>
                  <a:rPr lang="en-US" dirty="0"/>
                  <a:t> ((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 is the number of samples</a:t>
                </a:r>
              </a:p>
              <a:p>
                <a:endParaRPr lang="en-US" dirty="0"/>
              </a:p>
              <a:p>
                <a:r>
                  <a:rPr lang="en-US" dirty="0"/>
                  <a:t>This is a constrained optimization problem</a:t>
                </a:r>
              </a:p>
              <a:p>
                <a:r>
                  <a:rPr lang="en-US" dirty="0"/>
                  <a:t>Lagrange multipliers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are introduced</a:t>
                </a:r>
              </a:p>
              <a:p>
                <a:r>
                  <a:rPr lang="en-US" dirty="0"/>
                  <a:t>With one multiplier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each of the constraints, the </a:t>
                </a:r>
                <a:r>
                  <a:rPr lang="en-US" dirty="0" err="1"/>
                  <a:t>Lagrangian</a:t>
                </a:r>
                <a:r>
                  <a:rPr lang="en-US" dirty="0"/>
                  <a:t>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m:rPr>
                              <m:nor/>
                            </m:rPr>
                            <a:rPr lang="en-US" dirty="0"/>
                            <m:t>((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199919"/>
              </p:ext>
            </p:extLst>
          </p:nvPr>
        </p:nvGraphicFramePr>
        <p:xfrm>
          <a:off x="6393082" y="733426"/>
          <a:ext cx="495935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73" name="公式" r:id="rId4" imgW="2565360" imgH="304560" progId="Equation.3">
                  <p:embed/>
                </p:oleObj>
              </mc:Choice>
              <mc:Fallback>
                <p:oleObj name="公式" r:id="rId4" imgW="2565360" imgH="30456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3082" y="733426"/>
                        <a:ext cx="4959350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552384" y="5865147"/>
                <a:ext cx="2104166" cy="6236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384" y="5865147"/>
                <a:ext cx="2104166" cy="623632"/>
              </a:xfrm>
              <a:prstGeom prst="rect">
                <a:avLst/>
              </a:prstGeom>
              <a:blipFill>
                <a:blip r:embed="rId6"/>
                <a:stretch>
                  <a:fillRect r="-290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49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9416" y="836712"/>
                <a:ext cx="10512862" cy="56886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the two new conditions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57063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063" lvl="1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With respect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subject to the constraints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                       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j=1..N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9416" y="836712"/>
                <a:ext cx="10512862" cy="5688632"/>
              </a:xfrm>
              <a:blipFill>
                <a:blip r:embed="rId2"/>
                <a:stretch>
                  <a:fillRect l="-1044" t="-18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0336" y="5589240"/>
            <a:ext cx="2307980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13353" y="216040"/>
            <a:ext cx="10619172" cy="963059"/>
          </a:xfrm>
        </p:spPr>
        <p:txBody>
          <a:bodyPr/>
          <a:lstStyle/>
          <a:p>
            <a:r>
              <a:rPr lang="en-US" altLang="zh-CN" dirty="0"/>
              <a:t>Linear Regression – dual form</a:t>
            </a:r>
            <a:endParaRPr lang="zh-CN" dirty="0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1500552" y="1688994"/>
            <a:ext cx="10572112" cy="49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Model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Solution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Learning Step: K=</a:t>
            </a:r>
            <a:r>
              <a:rPr lang="en-US" altLang="zh-CN" sz="2800" i="1" dirty="0"/>
              <a:t>XX</a:t>
            </a:r>
            <a:r>
              <a:rPr lang="en-US" altLang="zh-CN" sz="2800" i="1" baseline="30000" dirty="0"/>
              <a:t>T</a:t>
            </a:r>
            <a:r>
              <a:rPr lang="en-US" altLang="zh-CN" sz="2800" i="1" dirty="0"/>
              <a:t> </a:t>
            </a:r>
            <a:r>
              <a:rPr lang="en-US" altLang="zh-CN" sz="2800" dirty="0"/>
              <a:t>( K</a:t>
            </a:r>
            <a:r>
              <a:rPr lang="en-US" altLang="zh-CN" sz="2800" baseline="-25000" dirty="0"/>
              <a:t>ij</a:t>
            </a:r>
            <a:r>
              <a:rPr lang="en-US" altLang="zh-CN" sz="2800" dirty="0"/>
              <a:t> = &lt;x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,x</a:t>
            </a:r>
            <a:r>
              <a:rPr lang="en-US" altLang="zh-CN" sz="2800" baseline="-25000" dirty="0"/>
              <a:t>j</a:t>
            </a:r>
            <a:r>
              <a:rPr lang="en-US" altLang="zh-CN" sz="2800" dirty="0"/>
              <a:t>&gt; dot product)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Testing Step: &lt;</a:t>
            </a:r>
            <a:r>
              <a:rPr lang="en-US" altLang="zh-CN" sz="2800" dirty="0" err="1"/>
              <a:t>x</a:t>
            </a:r>
            <a:r>
              <a:rPr lang="en-US" altLang="zh-CN" sz="2800" baseline="-25000" dirty="0" err="1"/>
              <a:t>new</a:t>
            </a:r>
            <a:r>
              <a:rPr lang="en-US" altLang="zh-CN" sz="2800" dirty="0"/>
              <a:t>, x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&gt;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Both steps only involve dot product between data points</a:t>
            </a:r>
          </a:p>
        </p:txBody>
      </p:sp>
      <p:graphicFrame>
        <p:nvGraphicFramePr>
          <p:cNvPr id="3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275606"/>
              </p:ext>
            </p:extLst>
          </p:nvPr>
        </p:nvGraphicFramePr>
        <p:xfrm>
          <a:off x="4511824" y="3140969"/>
          <a:ext cx="311943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17" name="公式" r:id="rId3" imgW="1346040" imgH="228600" progId="Equation.3">
                  <p:embed/>
                </p:oleObj>
              </mc:Choice>
              <mc:Fallback>
                <p:oleObj name="公式" r:id="rId3" imgW="1346040" imgH="228600" progId="Equation.3">
                  <p:embed/>
                  <p:pic>
                    <p:nvPicPr>
                      <p:cNvPr id="3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24" y="3140969"/>
                        <a:ext cx="3119438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58B32CAA-DE88-42A4-BAC1-E3C743F2D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21" y="1654236"/>
            <a:ext cx="6048672" cy="8968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18B521E-A23B-438F-BFB4-FAB871D18FA9}"/>
                  </a:ext>
                </a:extLst>
              </p:cNvPr>
              <p:cNvSpPr/>
              <p:nvPr/>
            </p:nvSpPr>
            <p:spPr>
              <a:xfrm>
                <a:off x="9507577" y="1628307"/>
                <a:ext cx="2016224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18B521E-A23B-438F-BFB4-FAB871D18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577" y="1628307"/>
                <a:ext cx="2016224" cy="957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5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0803" y="231962"/>
            <a:ext cx="10530396" cy="67453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Support Vector Machine – 2 forms</a:t>
            </a:r>
            <a:endParaRPr lang="zh-CN" dirty="0"/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0443"/>
              </p:ext>
            </p:extLst>
          </p:nvPr>
        </p:nvGraphicFramePr>
        <p:xfrm>
          <a:off x="8138318" y="3011093"/>
          <a:ext cx="20129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81" name="公式" r:id="rId3" imgW="1041120" imgH="241200" progId="Equation.3">
                  <p:embed/>
                </p:oleObj>
              </mc:Choice>
              <mc:Fallback>
                <p:oleObj name="公式" r:id="rId3" imgW="1041120" imgH="24120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8318" y="3011093"/>
                        <a:ext cx="20129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303694"/>
              </p:ext>
            </p:extLst>
          </p:nvPr>
        </p:nvGraphicFramePr>
        <p:xfrm>
          <a:off x="2330451" y="2227263"/>
          <a:ext cx="7783512" cy="58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82" name="公式" r:id="rId5" imgW="4025880" imgH="304560" progId="Equation.3">
                  <p:embed/>
                </p:oleObj>
              </mc:Choice>
              <mc:Fallback>
                <p:oleObj name="公式" r:id="rId5" imgW="4025880" imgH="30456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451" y="2227263"/>
                        <a:ext cx="7783512" cy="588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788451" y="1683143"/>
            <a:ext cx="4845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MT"/>
              </a:rPr>
              <a:t>Solve for </a:t>
            </a:r>
            <a:r>
              <a:rPr lang="en-US" altLang="zh-CN" sz="2400" dirty="0" err="1">
                <a:solidFill>
                  <a:srgbClr val="C00000"/>
                </a:solidFill>
                <a:latin typeface="ArialMT"/>
              </a:rPr>
              <a:t>w,b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62332" y="3011093"/>
            <a:ext cx="5989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MT"/>
              </a:rPr>
              <a:t>Classification test for new sample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743184" y="3825620"/>
            <a:ext cx="1885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ArialMT"/>
              </a:rPr>
              <a:t>Solve for 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382268"/>
              </p:ext>
            </p:extLst>
          </p:nvPr>
        </p:nvGraphicFramePr>
        <p:xfrm>
          <a:off x="1919537" y="4349955"/>
          <a:ext cx="105568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83" name="公式" r:id="rId7" imgW="545760" imgH="228600" progId="Equation.3">
                  <p:embed/>
                </p:oleObj>
              </mc:Choice>
              <mc:Fallback>
                <p:oleObj name="公式" r:id="rId7" imgW="545760" imgH="228600" progId="Equation.3">
                  <p:embed/>
                  <p:pic>
                    <p:nvPicPr>
                      <p:cNvPr id="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7" y="4349955"/>
                        <a:ext cx="105568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973646"/>
              </p:ext>
            </p:extLst>
          </p:nvPr>
        </p:nvGraphicFramePr>
        <p:xfrm>
          <a:off x="3791744" y="3638756"/>
          <a:ext cx="6627812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84" name="公式" r:id="rId9" imgW="3429000" imgH="965160" progId="Equation.3">
                  <p:embed/>
                </p:oleObj>
              </mc:Choice>
              <mc:Fallback>
                <p:oleObj name="公式" r:id="rId9" imgW="3429000" imgH="965160" progId="Equation.3">
                  <p:embed/>
                  <p:pic>
                    <p:nvPicPr>
                      <p:cNvPr id="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1744" y="3638756"/>
                        <a:ext cx="6627812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1777767" y="5531142"/>
            <a:ext cx="5989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MT"/>
              </a:rPr>
              <a:t>Classification test for new sample</a:t>
            </a:r>
            <a:endParaRPr lang="zh-CN" altLang="en-US" sz="2400" dirty="0"/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3996856"/>
              </p:ext>
            </p:extLst>
          </p:nvPr>
        </p:nvGraphicFramePr>
        <p:xfrm>
          <a:off x="7231064" y="5676980"/>
          <a:ext cx="3436937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85" name="公式" r:id="rId11" imgW="1777680" imgH="355320" progId="Equation.3">
                  <p:embed/>
                </p:oleObj>
              </mc:Choice>
              <mc:Fallback>
                <p:oleObj name="公式" r:id="rId11" imgW="1777680" imgH="355320" progId="Equation.3">
                  <p:embed/>
                  <p:pic>
                    <p:nvPicPr>
                      <p:cNvPr id="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1064" y="5676980"/>
                        <a:ext cx="3436937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255173" y="6356982"/>
            <a:ext cx="3527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both are QP problems: SMO alg.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40216" y="1642669"/>
            <a:ext cx="38862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9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216040"/>
            <a:ext cx="10515600" cy="911272"/>
          </a:xfrm>
        </p:spPr>
        <p:txBody>
          <a:bodyPr/>
          <a:lstStyle/>
          <a:p>
            <a:r>
              <a:rPr lang="en-US" altLang="zh-CN" dirty="0"/>
              <a:t>Support Vectors</a:t>
            </a:r>
            <a:endParaRPr lang="zh-CN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2214015"/>
            <a:ext cx="5904656" cy="4541414"/>
          </a:xfrm>
          <a:prstGeom prst="rect">
            <a:avLst/>
          </a:prstGeom>
        </p:spPr>
      </p:pic>
      <p:graphicFrame>
        <p:nvGraphicFramePr>
          <p:cNvPr id="2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119440"/>
              </p:ext>
            </p:extLst>
          </p:nvPr>
        </p:nvGraphicFramePr>
        <p:xfrm>
          <a:off x="1451484" y="1714078"/>
          <a:ext cx="2448272" cy="490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7" name="公式" r:id="rId4" imgW="1777680" imgH="355320" progId="Equation.3">
                  <p:embed/>
                </p:oleObj>
              </mc:Choice>
              <mc:Fallback>
                <p:oleObj name="公式" r:id="rId4" imgW="1777680" imgH="355320" progId="Equation.3">
                  <p:embed/>
                  <p:pic>
                    <p:nvPicPr>
                      <p:cNvPr id="2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1484" y="1714078"/>
                        <a:ext cx="2448272" cy="490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052538"/>
              </p:ext>
            </p:extLst>
          </p:nvPr>
        </p:nvGraphicFramePr>
        <p:xfrm>
          <a:off x="4367808" y="1714079"/>
          <a:ext cx="2448272" cy="490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98" name="公式" r:id="rId6" imgW="1777680" imgH="355320" progId="Equation.3">
                  <p:embed/>
                </p:oleObj>
              </mc:Choice>
              <mc:Fallback>
                <p:oleObj name="公式" r:id="rId6" imgW="1777680" imgH="355320" progId="Equation.3">
                  <p:embed/>
                  <p:pic>
                    <p:nvPicPr>
                      <p:cNvPr id="2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7808" y="1714079"/>
                        <a:ext cx="2448272" cy="4907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7464152" y="1772817"/>
            <a:ext cx="4392488" cy="4637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400" dirty="0"/>
              <a:t>Linear hyperplane defined by “support vectors”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4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400" dirty="0"/>
              <a:t>Moving other points a little doesn’t affect the decision boundary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4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400" dirty="0"/>
              <a:t>only need to store the support vectors to predict labels of new points</a:t>
            </a:r>
          </a:p>
        </p:txBody>
      </p:sp>
    </p:spTree>
    <p:extLst>
      <p:ext uri="{BB962C8B-B14F-4D97-AF65-F5344CB8AC3E}">
        <p14:creationId xmlns:p14="http://schemas.microsoft.com/office/powerpoint/2010/main" val="226909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246758"/>
            <a:ext cx="10515600" cy="866884"/>
          </a:xfrm>
        </p:spPr>
        <p:txBody>
          <a:bodyPr/>
          <a:lstStyle/>
          <a:p>
            <a:r>
              <a:rPr lang="en-US" altLang="zh-CN" dirty="0"/>
              <a:t>Kernel SVM</a:t>
            </a:r>
            <a:endParaRPr lang="zh-CN" dirty="0"/>
          </a:p>
        </p:txBody>
      </p:sp>
      <p:sp>
        <p:nvSpPr>
          <p:cNvPr id="22" name="Rectangle 17"/>
          <p:cNvSpPr>
            <a:spLocks noChangeArrowheads="1"/>
          </p:cNvSpPr>
          <p:nvPr/>
        </p:nvSpPr>
        <p:spPr bwMode="auto">
          <a:xfrm>
            <a:off x="1631504" y="1772817"/>
            <a:ext cx="10225136" cy="4637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400" dirty="0"/>
              <a:t>The dual form depends only on inner products, we can apply</a:t>
            </a:r>
          </a:p>
          <a:p>
            <a:r>
              <a:rPr lang="en-US" altLang="zh-CN" sz="2400" dirty="0"/>
              <a:t>the kernel trick to work in a (virtual) projected space 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143636"/>
              </p:ext>
            </p:extLst>
          </p:nvPr>
        </p:nvGraphicFramePr>
        <p:xfrm>
          <a:off x="8760297" y="2204864"/>
          <a:ext cx="1449387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33" name="公式" r:id="rId3" imgW="749160" imgH="203040" progId="Equation.3">
                  <p:embed/>
                </p:oleObj>
              </mc:Choice>
              <mc:Fallback>
                <p:oleObj name="公式" r:id="rId3" imgW="749160" imgH="20304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0297" y="2204864"/>
                        <a:ext cx="1449387" cy="392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383871"/>
              </p:ext>
            </p:extLst>
          </p:nvPr>
        </p:nvGraphicFramePr>
        <p:xfrm>
          <a:off x="4355356" y="3305407"/>
          <a:ext cx="235585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34" name="公式" r:id="rId5" imgW="1218960" imgH="241200" progId="Equation.3">
                  <p:embed/>
                </p:oleObj>
              </mc:Choice>
              <mc:Fallback>
                <p:oleObj name="公式" r:id="rId5" imgW="1218960" imgH="2412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356" y="3305407"/>
                        <a:ext cx="235585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6087873"/>
              </p:ext>
            </p:extLst>
          </p:nvPr>
        </p:nvGraphicFramePr>
        <p:xfrm>
          <a:off x="3179764" y="2654301"/>
          <a:ext cx="8126413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35" name="公式" r:id="rId7" imgW="4203360" imgH="304560" progId="Equation.3">
                  <p:embed/>
                </p:oleObj>
              </mc:Choice>
              <mc:Fallback>
                <p:oleObj name="公式" r:id="rId7" imgW="4203360" imgH="304560" progId="Equation.3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9764" y="2654301"/>
                        <a:ext cx="8126413" cy="588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657624" y="2607810"/>
            <a:ext cx="18460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ArialMT"/>
              </a:rPr>
              <a:t>Learning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67503" y="3307938"/>
            <a:ext cx="59898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ArialMT"/>
              </a:rPr>
              <a:t>Classification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7503" y="4006646"/>
            <a:ext cx="1885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MT"/>
              </a:rPr>
              <a:t>Learning</a:t>
            </a:r>
            <a:endParaRPr lang="zh-CN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324542"/>
              </p:ext>
            </p:extLst>
          </p:nvPr>
        </p:nvGraphicFramePr>
        <p:xfrm>
          <a:off x="3719513" y="3895726"/>
          <a:ext cx="6211888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36" name="公式" r:id="rId9" imgW="3213000" imgH="965160" progId="Equation.3">
                  <p:embed/>
                </p:oleObj>
              </mc:Choice>
              <mc:Fallback>
                <p:oleObj name="公式" r:id="rId9" imgW="3213000" imgH="965160" progId="Equation.3">
                  <p:embed/>
                  <p:pic>
                    <p:nvPicPr>
                      <p:cNvPr id="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9513" y="3895726"/>
                        <a:ext cx="6211888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1667503" y="5775202"/>
            <a:ext cx="2462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MT"/>
              </a:rPr>
              <a:t>Classification</a:t>
            </a:r>
            <a:endParaRPr lang="zh-CN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201313"/>
              </p:ext>
            </p:extLst>
          </p:nvPr>
        </p:nvGraphicFramePr>
        <p:xfrm>
          <a:off x="4209127" y="5995549"/>
          <a:ext cx="358298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837" name="公式" r:id="rId11" imgW="1854000" imgH="342720" progId="Equation.3">
                  <p:embed/>
                </p:oleObj>
              </mc:Choice>
              <mc:Fallback>
                <p:oleObj name="公式" r:id="rId11" imgW="1854000" imgH="342720" progId="Equation.3">
                  <p:embed/>
                  <p:pic>
                    <p:nvPicPr>
                      <p:cNvPr id="1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9127" y="5995549"/>
                        <a:ext cx="3582987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031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275949" y="246759"/>
            <a:ext cx="11551327" cy="770708"/>
          </a:xfrm>
        </p:spPr>
        <p:txBody>
          <a:bodyPr/>
          <a:lstStyle/>
          <a:p>
            <a:r>
              <a:rPr lang="en-US" altLang="zh-CN" dirty="0"/>
              <a:t>SVM Decision Surface using Gaussian Kernel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2045924"/>
            <a:ext cx="4152900" cy="31051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12024" y="2518886"/>
            <a:ext cx="51125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Circled points are the </a:t>
            </a:r>
            <a:r>
              <a:rPr lang="en-US" altLang="zh-CN" sz="2800" i="1" dirty="0">
                <a:solidFill>
                  <a:schemeClr val="accent2">
                    <a:lumMod val="75000"/>
                  </a:schemeClr>
                </a:solidFill>
                <a:latin typeface="Arial-ItalicMT"/>
              </a:rPr>
              <a:t>support vectors</a:t>
            </a:r>
          </a:p>
          <a:p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Points plotted in original 2-D space.</a:t>
            </a:r>
          </a:p>
        </p:txBody>
      </p:sp>
      <p:graphicFrame>
        <p:nvGraphicFramePr>
          <p:cNvPr id="1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0679921"/>
              </p:ext>
            </p:extLst>
          </p:nvPr>
        </p:nvGraphicFramePr>
        <p:xfrm>
          <a:off x="1894806" y="5589240"/>
          <a:ext cx="88344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29" name="公式" r:id="rId4" imgW="4572000" imgH="444240" progId="Equation.3">
                  <p:embed/>
                </p:oleObj>
              </mc:Choice>
              <mc:Fallback>
                <p:oleObj name="公式" r:id="rId4" imgW="4572000" imgH="444240" progId="Equation.3">
                  <p:embed/>
                  <p:pic>
                    <p:nvPicPr>
                      <p:cNvPr id="1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806" y="5589240"/>
                        <a:ext cx="88344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777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249170"/>
            <a:ext cx="10530396" cy="68933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Soft margin SVM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9" y="1749644"/>
            <a:ext cx="3286125" cy="2905125"/>
          </a:xfrm>
          <a:prstGeom prst="rect">
            <a:avLst/>
          </a:prstGeom>
        </p:spPr>
      </p:pic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03237"/>
              </p:ext>
            </p:extLst>
          </p:nvPr>
        </p:nvGraphicFramePr>
        <p:xfrm>
          <a:off x="6312025" y="1916833"/>
          <a:ext cx="3532187" cy="227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5" name="公式" r:id="rId4" imgW="1828800" imgH="1168200" progId="Equation.3">
                  <p:embed/>
                </p:oleObj>
              </mc:Choice>
              <mc:Fallback>
                <p:oleObj name="公式" r:id="rId4" imgW="1828800" imgH="1168200" progId="Equation.3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2025" y="1916833"/>
                        <a:ext cx="3532187" cy="227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1524002" y="4956634"/>
            <a:ext cx="54726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Slack Variable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145116"/>
              </p:ext>
            </p:extLst>
          </p:nvPr>
        </p:nvGraphicFramePr>
        <p:xfrm>
          <a:off x="1524003" y="5448375"/>
          <a:ext cx="1032986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6" name="公式" r:id="rId6" imgW="5346360" imgH="507960" progId="Equation.3">
                  <p:embed/>
                </p:oleObj>
              </mc:Choice>
              <mc:Fallback>
                <p:oleObj name="公式" r:id="rId6" imgW="5346360" imgH="507960" progId="Equation.3">
                  <p:embed/>
                  <p:pic>
                    <p:nvPicPr>
                      <p:cNvPr id="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3" y="5448375"/>
                        <a:ext cx="10329863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7176120" y="4470102"/>
            <a:ext cx="1527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QP problems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82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4175"/>
            <a:ext cx="10515600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850" y="2159620"/>
            <a:ext cx="10075791" cy="30434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cs typeface="Calibri"/>
              </a:rPr>
              <a:t>Unit 1 – Support Vector Machine</a:t>
            </a:r>
          </a:p>
          <a:p>
            <a:pPr algn="just"/>
            <a:r>
              <a:rPr lang="en-US" dirty="0">
                <a:cs typeface="Calibri"/>
              </a:rPr>
              <a:t>Unit 2 – Clustering-1</a:t>
            </a:r>
          </a:p>
          <a:p>
            <a:pPr algn="just"/>
            <a:r>
              <a:rPr lang="en-US" dirty="0">
                <a:cs typeface="Calibri"/>
              </a:rPr>
              <a:t>Unit 3 – Clustering-2</a:t>
            </a:r>
          </a:p>
          <a:p>
            <a:pPr algn="just"/>
            <a:r>
              <a:rPr lang="en-US" dirty="0">
                <a:cs typeface="Calibri"/>
              </a:rPr>
              <a:t>Unit 4 – Dimensionality Reduction</a:t>
            </a:r>
          </a:p>
          <a:p>
            <a:pPr algn="just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24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246758"/>
            <a:ext cx="10619172" cy="63014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Soft Margin SVM – 2 forms</a:t>
            </a:r>
            <a:endParaRPr lang="zh-CN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991910"/>
              </p:ext>
            </p:extLst>
          </p:nvPr>
        </p:nvGraphicFramePr>
        <p:xfrm>
          <a:off x="3840163" y="1589088"/>
          <a:ext cx="4764088" cy="186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1" name="公式" r:id="rId3" imgW="2463480" imgH="965160" progId="Equation.3">
                  <p:embed/>
                </p:oleObj>
              </mc:Choice>
              <mc:Fallback>
                <p:oleObj name="公式" r:id="rId3" imgW="2463480" imgH="96516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3" y="1589088"/>
                        <a:ext cx="4764088" cy="186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1524002" y="1633512"/>
            <a:ext cx="48459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ArialMT"/>
              </a:rPr>
              <a:t>Solve for </a:t>
            </a:r>
            <a:r>
              <a:rPr lang="en-US" altLang="zh-CN" sz="2400" dirty="0" err="1">
                <a:solidFill>
                  <a:srgbClr val="FFC000"/>
                </a:solidFill>
                <a:latin typeface="ArialMT"/>
              </a:rPr>
              <a:t>w,b</a:t>
            </a:r>
            <a:endParaRPr lang="zh-CN" altLang="en-US" sz="2400" dirty="0">
              <a:solidFill>
                <a:srgbClr val="FFC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24002" y="3475665"/>
            <a:ext cx="18853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MT"/>
              </a:rPr>
              <a:t>Solve for </a:t>
            </a:r>
            <a:endParaRPr lang="zh-CN" altLang="en-US" sz="2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096855"/>
              </p:ext>
            </p:extLst>
          </p:nvPr>
        </p:nvGraphicFramePr>
        <p:xfrm>
          <a:off x="1777768" y="3984009"/>
          <a:ext cx="105568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2" name="公式" r:id="rId5" imgW="545760" imgH="228600" progId="Equation.3">
                  <p:embed/>
                </p:oleObj>
              </mc:Choice>
              <mc:Fallback>
                <p:oleObj name="公式" r:id="rId5" imgW="545760" imgH="228600" progId="Equation.3">
                  <p:embed/>
                  <p:pic>
                    <p:nvPicPr>
                      <p:cNvPr id="1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7768" y="3984009"/>
                        <a:ext cx="105568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837011"/>
              </p:ext>
            </p:extLst>
          </p:nvPr>
        </p:nvGraphicFramePr>
        <p:xfrm>
          <a:off x="3840163" y="3638756"/>
          <a:ext cx="6210300" cy="186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3" name="公式" r:id="rId7" imgW="3213000" imgH="965160" progId="Equation.3">
                  <p:embed/>
                </p:oleObj>
              </mc:Choice>
              <mc:Fallback>
                <p:oleObj name="公式" r:id="rId7" imgW="3213000" imgH="965160" progId="Equation.3">
                  <p:embed/>
                  <p:pic>
                    <p:nvPicPr>
                      <p:cNvPr id="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163" y="3638756"/>
                        <a:ext cx="6210300" cy="186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3840163" y="5797755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MT"/>
              </a:rPr>
              <a:t>Both are QP problems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85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926978" y="76603"/>
            <a:ext cx="10130901" cy="118499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SVM Soft Margin Decision Surface using Gaussian Kernel</a:t>
            </a:r>
            <a:endParaRPr lang="zh-CN" dirty="0"/>
          </a:p>
        </p:txBody>
      </p:sp>
      <p:sp>
        <p:nvSpPr>
          <p:cNvPr id="3" name="矩形 2"/>
          <p:cNvSpPr/>
          <p:nvPr/>
        </p:nvSpPr>
        <p:spPr>
          <a:xfrm>
            <a:off x="6312024" y="2518886"/>
            <a:ext cx="51125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Circled points are the </a:t>
            </a:r>
            <a:r>
              <a:rPr lang="en-US" altLang="zh-CN" sz="2800" i="1" dirty="0">
                <a:solidFill>
                  <a:schemeClr val="accent2">
                    <a:lumMod val="75000"/>
                  </a:schemeClr>
                </a:solidFill>
                <a:latin typeface="Arial-ItalicMT"/>
              </a:rPr>
              <a:t>support vectors</a:t>
            </a:r>
          </a:p>
          <a:p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MT"/>
              </a:rPr>
              <a:t>Points plotted in original 2-D space.</a:t>
            </a:r>
          </a:p>
        </p:txBody>
      </p:sp>
      <p:graphicFrame>
        <p:nvGraphicFramePr>
          <p:cNvPr id="1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9229295"/>
              </p:ext>
            </p:extLst>
          </p:nvPr>
        </p:nvGraphicFramePr>
        <p:xfrm>
          <a:off x="1894806" y="5589240"/>
          <a:ext cx="8834437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3" name="公式" r:id="rId3" imgW="4572000" imgH="444240" progId="Equation.3">
                  <p:embed/>
                </p:oleObj>
              </mc:Choice>
              <mc:Fallback>
                <p:oleObj name="公式" r:id="rId3" imgW="4572000" imgH="444240" progId="Equation.3">
                  <p:embed/>
                  <p:pic>
                    <p:nvPicPr>
                      <p:cNvPr id="1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4806" y="5589240"/>
                        <a:ext cx="8834437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3513" y="1980680"/>
            <a:ext cx="40100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0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39722" y="112147"/>
            <a:ext cx="11512166" cy="708552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Find a linear separator with the largest margin cont...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B501D9C-44FC-4690-937F-4A2A778F0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829" y="1061358"/>
            <a:ext cx="7097485" cy="50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3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98906" y="67759"/>
            <a:ext cx="11423391" cy="516203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Find a linear separator with the largest margin cont...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C8C38E2-C03D-4290-8034-B48C23EC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4" y="1016018"/>
            <a:ext cx="7623627" cy="509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41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10130" y="67759"/>
            <a:ext cx="11571350" cy="723349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Find a linear separator with the largest margin cont...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89764A7-67D8-4E31-B6B5-08DC74A6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87" y="1006937"/>
            <a:ext cx="7659912" cy="512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85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73140" y="230516"/>
            <a:ext cx="11275429" cy="471814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Find a linear separator with the largest margin cont...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4D1543-C546-42B9-94F6-0221D8C2D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077559"/>
            <a:ext cx="10168465" cy="50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5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0693" y="67759"/>
            <a:ext cx="11201448" cy="693756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Find a linear separator with the largest margin cont...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5ADFCB-831E-456F-BD92-BE9923664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1" y="1071026"/>
            <a:ext cx="9008532" cy="50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58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50693" y="67759"/>
            <a:ext cx="10964710" cy="649367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Find a linear separator with the largest margin cont...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FEA0601-F5FC-45CB-98E9-CE902C002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7" y="1079180"/>
            <a:ext cx="8788399" cy="498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26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524674" y="67759"/>
            <a:ext cx="11142263" cy="575387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Find a linear separator with the largest margin cont...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80FAC42-3D0E-4D8F-857E-21B01495F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6" y="1116039"/>
            <a:ext cx="9279466" cy="498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20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154770" y="67759"/>
            <a:ext cx="11882069" cy="871309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The (primal) optimization problem is: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8B70844-5938-4129-AF9D-C4DDB5652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33" y="1050258"/>
            <a:ext cx="8602132" cy="509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5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3C5890-C2E2-4BBE-A02E-88A4248FA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619" y="125477"/>
            <a:ext cx="6089373" cy="595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04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61916" y="67759"/>
            <a:ext cx="11452982" cy="930494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The (primal) optimization problem is: (cont...)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21B734A-BD08-4BA2-8033-86799E4D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4" y="1045871"/>
            <a:ext cx="8466665" cy="50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65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64111" y="67759"/>
            <a:ext cx="10148672" cy="953010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Lagrangian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DE7E4-5B6F-41D0-9268-C04D81221E46}"/>
              </a:ext>
            </a:extLst>
          </p:cNvPr>
          <p:cNvSpPr txBox="1"/>
          <p:nvPr/>
        </p:nvSpPr>
        <p:spPr>
          <a:xfrm>
            <a:off x="660400" y="1210734"/>
            <a:ext cx="477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We can write the Lagrangian of: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5E7B5F4-FE35-447A-A588-DE77C938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581422"/>
            <a:ext cx="8331200" cy="45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1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55828" y="67759"/>
            <a:ext cx="9390853" cy="858926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Lagrangian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7DE7E4-5B6F-41D0-9268-C04D81221E46}"/>
              </a:ext>
            </a:extLst>
          </p:cNvPr>
          <p:cNvSpPr txBox="1"/>
          <p:nvPr/>
        </p:nvSpPr>
        <p:spPr>
          <a:xfrm>
            <a:off x="660400" y="1210734"/>
            <a:ext cx="477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We can write the Lagrangian of: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969CA-64EC-498E-A8BF-77F748DA092D}"/>
              </a:ext>
            </a:extLst>
          </p:cNvPr>
          <p:cNvSpPr txBox="1"/>
          <p:nvPr/>
        </p:nvSpPr>
        <p:spPr>
          <a:xfrm>
            <a:off x="601133" y="4097867"/>
            <a:ext cx="4775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Take the quantity:</a:t>
            </a: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C0739DB7-34AA-4B32-A9D9-3EDA1863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334" y="1580936"/>
            <a:ext cx="6434664" cy="253619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A0C648A-644B-475D-9B11-7B18CC623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4526314"/>
            <a:ext cx="7501466" cy="139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15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BF90DDB5-E221-4341-A1B4-EFABF09E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59949"/>
            <a:ext cx="8291513" cy="603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28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3504AE-4352-4E4B-A421-C83270BF6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8633"/>
            <a:ext cx="7680325" cy="600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73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2AA9074-6748-4D69-9B4E-7C03AE74D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00" y="107391"/>
            <a:ext cx="8235950" cy="60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644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8B97066-1286-4F90-9A3B-74E13B13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460" y="50586"/>
            <a:ext cx="8330455" cy="60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92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1340F64-1BCF-4F03-B2FA-EEDC1C544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49" y="83232"/>
            <a:ext cx="8972362" cy="60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91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91508" y="67759"/>
            <a:ext cx="11165583" cy="696972"/>
          </a:xfrm>
        </p:spPr>
        <p:txBody>
          <a:bodyPr>
            <a:normAutofit/>
          </a:bodyPr>
          <a:lstStyle/>
          <a:p>
            <a:r>
              <a:rPr lang="en-GB">
                <a:ea typeface="+mj-lt"/>
                <a:cs typeface="+mj-lt"/>
              </a:rPr>
              <a:t>Solve the dual problem. First solve: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EB7D35B-7743-4857-B24B-1CAEF808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728" y="861719"/>
            <a:ext cx="8905458" cy="52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59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95081" y="67759"/>
            <a:ext cx="11443010" cy="718845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Solve the dual problem. First solve (cont...):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E62C7C1-56CA-4668-A549-9ABC6B60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010" y="769993"/>
            <a:ext cx="9029697" cy="532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694388" y="126943"/>
            <a:ext cx="10801777" cy="1008349"/>
          </a:xfrm>
        </p:spPr>
        <p:txBody>
          <a:bodyPr/>
          <a:lstStyle/>
          <a:p>
            <a:r>
              <a:rPr lang="en-GB" dirty="0">
                <a:ea typeface="+mj-lt"/>
                <a:cs typeface="+mj-lt"/>
              </a:rPr>
              <a:t>Find a linear separator with the largest margin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F4239C4-BA24-4731-8C0C-EE33C1C00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85" y="1450552"/>
            <a:ext cx="5828370" cy="455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967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515024" y="796629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Then replace: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04285D3-4DB3-48CC-9B86-4268A6467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5" y="2768793"/>
            <a:ext cx="11912047" cy="171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59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81894" y="382499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Then solve: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2EAC3B1-D4EE-4EF5-9CCC-48C06C88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48" y="1385207"/>
            <a:ext cx="9650895" cy="46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28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32198" y="167151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Then solve (cont...):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2D0EA36-908F-47D9-AECE-FDBD58C6A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873510"/>
            <a:ext cx="8292546" cy="522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18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Then solve (cont...):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74536109-BAA9-45B3-9203-E38491D7C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56" y="856563"/>
            <a:ext cx="8209719" cy="527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2319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 Regression with multiple variables</a:t>
            </a:r>
            <a:endParaRPr lang="zh-CN" dirty="0"/>
          </a:p>
        </p:txBody>
      </p:sp>
      <p:graphicFrame>
        <p:nvGraphicFramePr>
          <p:cNvPr id="27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504728"/>
              </p:ext>
            </p:extLst>
          </p:nvPr>
        </p:nvGraphicFramePr>
        <p:xfrm>
          <a:off x="2063552" y="1926516"/>
          <a:ext cx="7543798" cy="194420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42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2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Size</a:t>
                      </a:r>
                      <a:r>
                        <a:rPr lang="en-US" sz="16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(</a:t>
                      </a:r>
                      <a:r>
                        <a:rPr lang="en-US" sz="16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feet</a:t>
                      </a:r>
                      <a:r>
                        <a:rPr lang="en-US" sz="1600" b="1" u="none" strike="noStrike" baseline="300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  <a:r>
                        <a:rPr lang="en-US" sz="16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)</a:t>
                      </a:r>
                    </a:p>
                    <a:p>
                      <a:pPr algn="ctr" fontAlgn="b"/>
                      <a:endParaRPr lang="en-US" sz="1600" b="1" u="none" strike="noStrike" baseline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Number of bedrooms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Number of floors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Age</a:t>
                      </a:r>
                      <a:r>
                        <a:rPr lang="en-US" sz="16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of home (years)</a:t>
                      </a: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Price ($1000)</a:t>
                      </a:r>
                    </a:p>
                    <a:p>
                      <a:pPr algn="ctr" fontAlgn="b"/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  <a:p>
                      <a:pPr algn="ctr" fontAlgn="b"/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6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2104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2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1416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40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232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6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1534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315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6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852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36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" name="Picture 3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72" y="4692150"/>
            <a:ext cx="3096344" cy="12153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4725144"/>
            <a:ext cx="1101090" cy="121539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25697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261153" y="276351"/>
            <a:ext cx="11536532" cy="1355155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等线 Light"/>
              </a:rPr>
              <a:t>Linear Regression with multiple variables -- Normal Equation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ea typeface="等线 Light"/>
            </a:endParaRPr>
          </a:p>
        </p:txBody>
      </p:sp>
      <p:graphicFrame>
        <p:nvGraphicFramePr>
          <p:cNvPr id="2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292587"/>
              </p:ext>
            </p:extLst>
          </p:nvPr>
        </p:nvGraphicFramePr>
        <p:xfrm>
          <a:off x="4223793" y="4725144"/>
          <a:ext cx="2744229" cy="549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00" name="公式" r:id="rId3" imgW="1143000" imgH="228600" progId="Equation.3">
                  <p:embed/>
                </p:oleObj>
              </mc:Choice>
              <mc:Fallback>
                <p:oleObj name="公式" r:id="rId3" imgW="1143000" imgH="228600" progId="Equation.3">
                  <p:embed/>
                  <p:pic>
                    <p:nvPicPr>
                      <p:cNvPr id="2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3793" y="4725144"/>
                        <a:ext cx="2744229" cy="5492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A7CD538-58DF-43A2-9093-93B6B1D1BB99}"/>
                  </a:ext>
                </a:extLst>
              </p:cNvPr>
              <p:cNvSpPr/>
              <p:nvPr/>
            </p:nvSpPr>
            <p:spPr>
              <a:xfrm>
                <a:off x="7536160" y="2780929"/>
                <a:ext cx="213750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/>
                  <a:t>: row vector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altLang="zh-CN" sz="2000" dirty="0"/>
                  <a:t>: column vector</a:t>
                </a:r>
              </a:p>
              <a:p>
                <a:endParaRPr lang="en-US" altLang="zh-CN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A7CD538-58DF-43A2-9093-93B6B1D1BB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160" y="2780929"/>
                <a:ext cx="2137508" cy="1015663"/>
              </a:xfrm>
              <a:prstGeom prst="rect">
                <a:avLst/>
              </a:prstGeom>
              <a:blipFill>
                <a:blip r:embed="rId5"/>
                <a:stretch>
                  <a:fillRect t="-2994" r="-2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D8F3F3F-C9F2-47C6-A502-27E55BDE6129}"/>
                  </a:ext>
                </a:extLst>
              </p:cNvPr>
              <p:cNvSpPr/>
              <p:nvPr/>
            </p:nvSpPr>
            <p:spPr>
              <a:xfrm>
                <a:off x="3144305" y="3417639"/>
                <a:ext cx="2807046" cy="548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D8F3F3F-C9F2-47C6-A502-27E55BDE61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305" y="3417639"/>
                <a:ext cx="2807046" cy="548676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8441781-326E-41DF-AABD-3D0711A16E27}"/>
                  </a:ext>
                </a:extLst>
              </p:cNvPr>
              <p:cNvSpPr txBox="1"/>
              <p:nvPr/>
            </p:nvSpPr>
            <p:spPr>
              <a:xfrm>
                <a:off x="2419647" y="2208655"/>
                <a:ext cx="4104456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98441781-326E-41DF-AABD-3D0711A16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647" y="2208655"/>
                <a:ext cx="4104456" cy="8654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439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564473" y="305943"/>
            <a:ext cx="11063056" cy="1340359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等线 Light"/>
              </a:rPr>
              <a:t>Linear Regression with multiple variables -- Regularized Least Squares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ea typeface="等线 Light"/>
            </a:endParaRPr>
          </a:p>
        </p:txBody>
      </p:sp>
      <p:graphicFrame>
        <p:nvGraphicFramePr>
          <p:cNvPr id="2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07824"/>
              </p:ext>
            </p:extLst>
          </p:nvPr>
        </p:nvGraphicFramePr>
        <p:xfrm>
          <a:off x="4345497" y="5296707"/>
          <a:ext cx="369093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76" name="公式" r:id="rId3" imgW="1536480" imgH="228600" progId="Equation.3">
                  <p:embed/>
                </p:oleObj>
              </mc:Choice>
              <mc:Fallback>
                <p:oleObj name="公式" r:id="rId3" imgW="1536480" imgH="228600" progId="Equation.3">
                  <p:embed/>
                  <p:pic>
                    <p:nvPicPr>
                      <p:cNvPr id="2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5497" y="5296707"/>
                        <a:ext cx="369093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1271464" y="2063558"/>
            <a:ext cx="9145016" cy="4317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To control over fitting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Regularization</a:t>
            </a:r>
          </a:p>
          <a:p>
            <a:pPr marL="742950" lvl="2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400" dirty="0"/>
              <a:t>Discourage the coefficients from reaching large values.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16732D9-D8FE-487D-AC25-59F1038FA2B3}"/>
                  </a:ext>
                </a:extLst>
              </p:cNvPr>
              <p:cNvSpPr txBox="1"/>
              <p:nvPr/>
            </p:nvSpPr>
            <p:spPr>
              <a:xfrm>
                <a:off x="2279576" y="3861049"/>
                <a:ext cx="4104456" cy="9003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16732D9-D8FE-487D-AC25-59F1038FA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9576" y="3861049"/>
                <a:ext cx="4104456" cy="9003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AC94E8C-F8DC-4D81-8BE1-41C7BCC4993D}"/>
                  </a:ext>
                </a:extLst>
              </p:cNvPr>
              <p:cNvSpPr/>
              <p:nvPr/>
            </p:nvSpPr>
            <p:spPr>
              <a:xfrm>
                <a:off x="6816080" y="4149080"/>
                <a:ext cx="2807046" cy="5486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e>
                      </m:fun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AC94E8C-F8DC-4D81-8BE1-41C7BCC499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4149080"/>
                <a:ext cx="2807046" cy="548676"/>
              </a:xfrm>
              <a:prstGeom prst="rect">
                <a:avLst/>
              </a:prstGeom>
              <a:blipFill>
                <a:blip r:embed="rId6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829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524002" y="274638"/>
            <a:ext cx="10260630" cy="1020762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CN" sz="3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W: linear combination of the training examples </a:t>
            </a:r>
            <a:endPara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214525"/>
              </p:ext>
            </p:extLst>
          </p:nvPr>
        </p:nvGraphicFramePr>
        <p:xfrm>
          <a:off x="3645847" y="1871614"/>
          <a:ext cx="3690938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90" name="公式" r:id="rId3" imgW="1536480" imgH="228600" progId="Equation.3">
                  <p:embed/>
                </p:oleObj>
              </mc:Choice>
              <mc:Fallback>
                <p:oleObj name="公式" r:id="rId3" imgW="1536480" imgH="22860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5847" y="1871614"/>
                        <a:ext cx="3690938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651909"/>
              </p:ext>
            </p:extLst>
          </p:nvPr>
        </p:nvGraphicFramePr>
        <p:xfrm>
          <a:off x="3889530" y="3149687"/>
          <a:ext cx="320357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91" name="公式" r:id="rId5" imgW="1333440" imgH="228600" progId="Equation.3">
                  <p:embed/>
                </p:oleObj>
              </mc:Choice>
              <mc:Fallback>
                <p:oleObj name="公式" r:id="rId5" imgW="1333440" imgH="228600" progId="Equation.3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530" y="3149687"/>
                        <a:ext cx="320357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5491316" y="2636913"/>
            <a:ext cx="0" cy="314819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004070"/>
              </p:ext>
            </p:extLst>
          </p:nvPr>
        </p:nvGraphicFramePr>
        <p:xfrm>
          <a:off x="2351585" y="4427759"/>
          <a:ext cx="6754813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192" name="公式" r:id="rId7" imgW="3162240" imgH="838080" progId="Equation.3">
                  <p:embed/>
                </p:oleObj>
              </mc:Choice>
              <mc:Fallback>
                <p:oleObj name="公式" r:id="rId7" imgW="3162240" imgH="838080" progId="Equation.3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1585" y="4427759"/>
                        <a:ext cx="6754813" cy="179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5491317" y="3906270"/>
            <a:ext cx="0" cy="314819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5491316" y="6309321"/>
            <a:ext cx="0" cy="314819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023992" y="6381328"/>
            <a:ext cx="403244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Substitute </a:t>
            </a:r>
            <a:r>
              <a:rPr lang="en-US" altLang="zh-CN" sz="2400" i="1" dirty="0"/>
              <a:t>W</a:t>
            </a:r>
            <a:r>
              <a:rPr lang="en-US" altLang="zh-CN" sz="2400" dirty="0"/>
              <a:t> with (1)  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9336360" y="4653136"/>
            <a:ext cx="24482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(1)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9336360" y="5530488"/>
            <a:ext cx="24482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(2)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690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524002" y="274638"/>
            <a:ext cx="10260630" cy="1020762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altLang="zh-CN" sz="32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New parameters for LR</a:t>
            </a:r>
            <a:endParaRPr lang="zh-CN" altLang="en-US" sz="3200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888668"/>
              </p:ext>
            </p:extLst>
          </p:nvPr>
        </p:nvGraphicFramePr>
        <p:xfrm>
          <a:off x="4460032" y="2251882"/>
          <a:ext cx="271303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66" name="公式" r:id="rId3" imgW="1269720" imgH="406080" progId="Equation.3">
                  <p:embed/>
                </p:oleObj>
              </mc:Choice>
              <mc:Fallback>
                <p:oleObj name="公式" r:id="rId3" imgW="1269720" imgH="406080" progId="Equation.3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0032" y="2251882"/>
                        <a:ext cx="271303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箭头连接符 13"/>
          <p:cNvCxnSpPr/>
          <p:nvPr/>
        </p:nvCxnSpPr>
        <p:spPr>
          <a:xfrm>
            <a:off x="5812209" y="3300339"/>
            <a:ext cx="0" cy="314819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233168"/>
              </p:ext>
            </p:extLst>
          </p:nvPr>
        </p:nvGraphicFramePr>
        <p:xfrm>
          <a:off x="4523159" y="3795251"/>
          <a:ext cx="25781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67" name="公式" r:id="rId5" imgW="1206360" imgH="241200" progId="Equation.3">
                  <p:embed/>
                </p:oleObj>
              </mc:Choice>
              <mc:Fallback>
                <p:oleObj name="公式" r:id="rId5" imgW="1206360" imgH="241200" progId="Equation.3">
                  <p:embed/>
                  <p:pic>
                    <p:nvPicPr>
                      <p:cNvPr id="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3159" y="3795251"/>
                        <a:ext cx="25781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652503"/>
              </p:ext>
            </p:extLst>
          </p:nvPr>
        </p:nvGraphicFramePr>
        <p:xfrm>
          <a:off x="4439817" y="4869160"/>
          <a:ext cx="28225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68" name="公式" r:id="rId7" imgW="1320480" imgH="279360" progId="Equation.3">
                  <p:embed/>
                </p:oleObj>
              </mc:Choice>
              <mc:Fallback>
                <p:oleObj name="公式" r:id="rId7" imgW="1320480" imgH="279360" progId="Equation.3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9817" y="4869160"/>
                        <a:ext cx="28225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直接箭头连接符 16"/>
          <p:cNvCxnSpPr/>
          <p:nvPr/>
        </p:nvCxnSpPr>
        <p:spPr>
          <a:xfrm>
            <a:off x="5812209" y="4452467"/>
            <a:ext cx="0" cy="314819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92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13353" y="83518"/>
            <a:ext cx="10515600" cy="1325563"/>
          </a:xfrm>
        </p:spPr>
        <p:txBody>
          <a:bodyPr/>
          <a:lstStyle/>
          <a:p>
            <a:r>
              <a:rPr lang="en-US" altLang="zh-CN" dirty="0"/>
              <a:t>Linear Regression – dual form</a:t>
            </a:r>
            <a:endParaRPr lang="zh-CN" dirty="0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1500552" y="1688994"/>
            <a:ext cx="10572112" cy="49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Model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Solution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Learning Step: K=</a:t>
            </a:r>
            <a:r>
              <a:rPr lang="en-US" altLang="zh-CN" sz="2800" i="1" dirty="0"/>
              <a:t>XX</a:t>
            </a:r>
            <a:r>
              <a:rPr lang="en-US" altLang="zh-CN" sz="2800" i="1" baseline="30000" dirty="0"/>
              <a:t>T</a:t>
            </a:r>
            <a:r>
              <a:rPr lang="en-US" altLang="zh-CN" sz="2800" i="1" dirty="0"/>
              <a:t> </a:t>
            </a:r>
            <a:r>
              <a:rPr lang="en-US" altLang="zh-CN" sz="2800" dirty="0"/>
              <a:t>( K</a:t>
            </a:r>
            <a:r>
              <a:rPr lang="en-US" altLang="zh-CN" sz="2800" baseline="-25000" dirty="0"/>
              <a:t>ij</a:t>
            </a:r>
            <a:r>
              <a:rPr lang="en-US" altLang="zh-CN" sz="2800" dirty="0"/>
              <a:t> = &lt;x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,x</a:t>
            </a:r>
            <a:r>
              <a:rPr lang="en-US" altLang="zh-CN" sz="2800" baseline="-25000" dirty="0"/>
              <a:t>j</a:t>
            </a:r>
            <a:r>
              <a:rPr lang="en-US" altLang="zh-CN" sz="2800" dirty="0"/>
              <a:t>&gt; dot product)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Testing Step: &lt;</a:t>
            </a:r>
            <a:r>
              <a:rPr lang="en-US" altLang="zh-CN" sz="2800" dirty="0" err="1"/>
              <a:t>x</a:t>
            </a:r>
            <a:r>
              <a:rPr lang="en-US" altLang="zh-CN" sz="2800" baseline="-25000" dirty="0" err="1"/>
              <a:t>new</a:t>
            </a:r>
            <a:r>
              <a:rPr lang="en-US" altLang="zh-CN" sz="2800" dirty="0"/>
              <a:t>, x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&gt;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Both steps only involve dot product of two data points</a:t>
            </a:r>
          </a:p>
        </p:txBody>
      </p:sp>
      <p:graphicFrame>
        <p:nvGraphicFramePr>
          <p:cNvPr id="3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275606"/>
              </p:ext>
            </p:extLst>
          </p:nvPr>
        </p:nvGraphicFramePr>
        <p:xfrm>
          <a:off x="4511824" y="3140969"/>
          <a:ext cx="311943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04" name="公式" r:id="rId3" imgW="1346040" imgH="228600" progId="Equation.3">
                  <p:embed/>
                </p:oleObj>
              </mc:Choice>
              <mc:Fallback>
                <p:oleObj name="公式" r:id="rId3" imgW="1346040" imgH="228600" progId="Equation.3">
                  <p:embed/>
                  <p:pic>
                    <p:nvPicPr>
                      <p:cNvPr id="3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1824" y="3140969"/>
                        <a:ext cx="3119438" cy="53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9">
                <a:extLst>
                  <a:ext uri="{FF2B5EF4-FFF2-40B4-BE49-F238E27FC236}">
                    <a16:creationId xmlns:a16="http://schemas.microsoft.com/office/drawing/2014/main" id="{D18B521E-A23B-438F-BFB4-FAB871D18FA9}"/>
                  </a:ext>
                </a:extLst>
              </p:cNvPr>
              <p:cNvSpPr/>
              <p:nvPr/>
            </p:nvSpPr>
            <p:spPr>
              <a:xfrm>
                <a:off x="3935760" y="1521208"/>
                <a:ext cx="6906008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0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sub/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begChr m:val="⟨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𝑛𝑒𝑤</m:t>
                                  </m:r>
                                </m:sup>
                              </m:s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矩形 9">
                <a:extLst>
                  <a:ext uri="{FF2B5EF4-FFF2-40B4-BE49-F238E27FC236}">
                    <a16:creationId xmlns:a16="http://schemas.microsoft.com/office/drawing/2014/main" id="{D18B521E-A23B-438F-BFB4-FAB871D18F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60" y="1521208"/>
                <a:ext cx="6906008" cy="9578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56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273139" y="52963"/>
            <a:ext cx="11408594" cy="738144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Find a linear separator with the largest margin cont...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7204FE6-2031-4A7D-98A0-29028134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87" y="1206842"/>
            <a:ext cx="9564911" cy="493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07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403806" y="164575"/>
            <a:ext cx="11506939" cy="1081428"/>
          </a:xfrm>
        </p:spPr>
        <p:txBody>
          <a:bodyPr/>
          <a:lstStyle/>
          <a:p>
            <a:r>
              <a:rPr lang="en-US" altLang="zh-CN" dirty="0"/>
              <a:t>Dual form opens a door to Kernel Function</a:t>
            </a:r>
            <a:endParaRPr lang="zh-CN" dirty="0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1223276" y="1475002"/>
            <a:ext cx="10572112" cy="49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Since the computation only involves dot products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All &lt;.,.&gt; can be replaced by a kernel function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864752"/>
              </p:ext>
            </p:extLst>
          </p:nvPr>
        </p:nvGraphicFramePr>
        <p:xfrm>
          <a:off x="4179902" y="2563084"/>
          <a:ext cx="373697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56" name="公式" r:id="rId3" imgW="1612800" imgH="215640" progId="Equation.3">
                  <p:embed/>
                </p:oleObj>
              </mc:Choice>
              <mc:Fallback>
                <p:oleObj name="公式" r:id="rId3" imgW="1612800" imgH="2156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9902" y="2563084"/>
                        <a:ext cx="373697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855640" y="6243002"/>
            <a:ext cx="216024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Original Space</a:t>
            </a:r>
            <a:endParaRPr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672064" y="6244628"/>
            <a:ext cx="49685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Projected Space (higher dimensional)</a:t>
            </a:r>
            <a:endParaRPr lang="zh-CN" altLang="en-US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6199" y="3140968"/>
            <a:ext cx="7526266" cy="296288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graphicFrame>
        <p:nvGraphicFramePr>
          <p:cNvPr id="2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129883"/>
              </p:ext>
            </p:extLst>
          </p:nvPr>
        </p:nvGraphicFramePr>
        <p:xfrm>
          <a:off x="8565790" y="4204896"/>
          <a:ext cx="590550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57" name="公式" r:id="rId6" imgW="304560" imgH="215640" progId="Equation.3">
                  <p:embed/>
                </p:oleObj>
              </mc:Choice>
              <mc:Fallback>
                <p:oleObj name="公式" r:id="rId6" imgW="304560" imgH="215640" progId="Equation.3">
                  <p:embed/>
                  <p:pic>
                    <p:nvPicPr>
                      <p:cNvPr id="2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5790" y="4204896"/>
                        <a:ext cx="590550" cy="417512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4768289"/>
              </p:ext>
            </p:extLst>
          </p:nvPr>
        </p:nvGraphicFramePr>
        <p:xfrm>
          <a:off x="7199313" y="5022851"/>
          <a:ext cx="61595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58" name="公式" r:id="rId8" imgW="317160" imgH="215640" progId="Equation.3">
                  <p:embed/>
                </p:oleObj>
              </mc:Choice>
              <mc:Fallback>
                <p:oleObj name="公式" r:id="rId8" imgW="317160" imgH="215640" progId="Equation.3">
                  <p:embed/>
                  <p:pic>
                    <p:nvPicPr>
                      <p:cNvPr id="2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9313" y="5022851"/>
                        <a:ext cx="615950" cy="4175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805983"/>
              </p:ext>
            </p:extLst>
          </p:nvPr>
        </p:nvGraphicFramePr>
        <p:xfrm>
          <a:off x="3926649" y="4384093"/>
          <a:ext cx="26987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59" name="公式" r:id="rId10" imgW="139680" imgH="126720" progId="Equation.3">
                  <p:embed/>
                </p:oleObj>
              </mc:Choice>
              <mc:Fallback>
                <p:oleObj name="公式" r:id="rId10" imgW="139680" imgH="126720" progId="Equation.3">
                  <p:embed/>
                  <p:pic>
                    <p:nvPicPr>
                      <p:cNvPr id="2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6649" y="4384093"/>
                        <a:ext cx="269875" cy="246062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844365"/>
              </p:ext>
            </p:extLst>
          </p:nvPr>
        </p:nvGraphicFramePr>
        <p:xfrm>
          <a:off x="4754564" y="5194301"/>
          <a:ext cx="244475" cy="24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60" name="公式" r:id="rId12" imgW="126720" imgH="126720" progId="Equation.3">
                  <p:embed/>
                </p:oleObj>
              </mc:Choice>
              <mc:Fallback>
                <p:oleObj name="公式" r:id="rId12" imgW="126720" imgH="126720" progId="Equation.3">
                  <p:embed/>
                  <p:pic>
                    <p:nvPicPr>
                      <p:cNvPr id="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4564" y="5194301"/>
                        <a:ext cx="244475" cy="24606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70" y="747539"/>
            <a:ext cx="10081120" cy="54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771940" y="116649"/>
            <a:ext cx="10515600" cy="1325563"/>
          </a:xfrm>
        </p:spPr>
        <p:txBody>
          <a:bodyPr/>
          <a:lstStyle/>
          <a:p>
            <a:r>
              <a:rPr lang="en-US" altLang="zh-CN" dirty="0"/>
              <a:t>Quadratic Kernel Function</a:t>
            </a:r>
            <a:endParaRPr lang="zh-CN" dirty="0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1500552" y="1688994"/>
            <a:ext cx="10572112" cy="49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Suppose we have data originally in 2D, but project it into 3D using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the following kernel function can be used to calculate inner products in the projected 3D space, in terms of operations in the 2D space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</p:txBody>
      </p:sp>
      <p:graphicFrame>
        <p:nvGraphicFramePr>
          <p:cNvPr id="3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0647841"/>
              </p:ext>
            </p:extLst>
          </p:nvPr>
        </p:nvGraphicFramePr>
        <p:xfrm>
          <a:off x="5709490" y="2456410"/>
          <a:ext cx="2154237" cy="147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0" name="公式" r:id="rId3" imgW="1117440" imgH="761760" progId="Equation.3">
                  <p:embed/>
                </p:oleObj>
              </mc:Choice>
              <mc:Fallback>
                <p:oleObj name="公式" r:id="rId3" imgW="1117440" imgH="761760" progId="Equation.3">
                  <p:embed/>
                  <p:pic>
                    <p:nvPicPr>
                      <p:cNvPr id="3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9490" y="2456410"/>
                        <a:ext cx="2154237" cy="1471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00083"/>
              </p:ext>
            </p:extLst>
          </p:nvPr>
        </p:nvGraphicFramePr>
        <p:xfrm>
          <a:off x="3249521" y="2673416"/>
          <a:ext cx="1277938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1" name="公式" r:id="rId5" imgW="660240" imgH="482400" progId="Equation.3">
                  <p:embed/>
                </p:oleObj>
              </mc:Choice>
              <mc:Fallback>
                <p:oleObj name="公式" r:id="rId5" imgW="660240" imgH="482400" progId="Equation.3">
                  <p:embed/>
                  <p:pic>
                    <p:nvPicPr>
                      <p:cNvPr id="3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9521" y="2673416"/>
                        <a:ext cx="1277938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208773"/>
              </p:ext>
            </p:extLst>
          </p:nvPr>
        </p:nvGraphicFramePr>
        <p:xfrm>
          <a:off x="3402014" y="5732464"/>
          <a:ext cx="538797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72" name="公式" r:id="rId7" imgW="2323800" imgH="279360" progId="Equation.3">
                  <p:embed/>
                </p:oleObj>
              </mc:Choice>
              <mc:Fallback>
                <p:oleObj name="公式" r:id="rId7" imgW="2323800" imgH="279360" progId="Equation.3">
                  <p:embed/>
                  <p:pic>
                    <p:nvPicPr>
                      <p:cNvPr id="3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014" y="5732464"/>
                        <a:ext cx="538797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28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05071" y="166344"/>
            <a:ext cx="10515600" cy="1325563"/>
          </a:xfrm>
        </p:spPr>
        <p:txBody>
          <a:bodyPr/>
          <a:lstStyle/>
          <a:p>
            <a:r>
              <a:rPr lang="en-US" altLang="zh-CN" dirty="0"/>
              <a:t>Quadratic Kernel Function in use</a:t>
            </a:r>
            <a:endParaRPr lang="zh-CN" dirty="0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1500552" y="1688994"/>
            <a:ext cx="10572112" cy="49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Use Quadratic Kernel Function to train and apply our regression function, never leaving 2D space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Training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Applying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999697"/>
              </p:ext>
            </p:extLst>
          </p:nvPr>
        </p:nvGraphicFramePr>
        <p:xfrm>
          <a:off x="2389370" y="5130905"/>
          <a:ext cx="3195638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5" name="公式" r:id="rId3" imgW="1650960" imgH="444240" progId="Equation.3">
                  <p:embed/>
                </p:oleObj>
              </mc:Choice>
              <mc:Fallback>
                <p:oleObj name="公式" r:id="rId3" imgW="1650960" imgH="44424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9370" y="5130905"/>
                        <a:ext cx="3195638" cy="860425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153889"/>
              </p:ext>
            </p:extLst>
          </p:nvPr>
        </p:nvGraphicFramePr>
        <p:xfrm>
          <a:off x="2427470" y="3359150"/>
          <a:ext cx="3119438" cy="53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6" name="公式" r:id="rId5" imgW="1346040" imgH="228600" progId="Equation.3">
                  <p:embed/>
                </p:oleObj>
              </mc:Choice>
              <mc:Fallback>
                <p:oleObj name="公式" r:id="rId5" imgW="1346040" imgH="2286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7470" y="3359150"/>
                        <a:ext cx="3119438" cy="53181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843450"/>
              </p:ext>
            </p:extLst>
          </p:nvPr>
        </p:nvGraphicFramePr>
        <p:xfrm>
          <a:off x="6600827" y="3063876"/>
          <a:ext cx="2795587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7" name="公式" r:id="rId7" imgW="1206360" imgH="482400" progId="Equation.3">
                  <p:embed/>
                </p:oleObj>
              </mc:Choice>
              <mc:Fallback>
                <p:oleObj name="公式" r:id="rId7" imgW="1206360" imgH="482400" progId="Equation.3">
                  <p:embed/>
                  <p:pic>
                    <p:nvPicPr>
                      <p:cNvPr id="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7" y="3063876"/>
                        <a:ext cx="2795587" cy="1122363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右箭头 1"/>
          <p:cNvSpPr/>
          <p:nvPr/>
        </p:nvSpPr>
        <p:spPr>
          <a:xfrm>
            <a:off x="5807968" y="3625056"/>
            <a:ext cx="504056" cy="163985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788873"/>
              </p:ext>
            </p:extLst>
          </p:nvPr>
        </p:nvGraphicFramePr>
        <p:xfrm>
          <a:off x="6600827" y="5130903"/>
          <a:ext cx="28019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68" name="公式" r:id="rId9" imgW="1447560" imgH="444240" progId="Equation.3">
                  <p:embed/>
                </p:oleObj>
              </mc:Choice>
              <mc:Fallback>
                <p:oleObj name="公式" r:id="rId9" imgW="1447560" imgH="444240" progId="Equation.3">
                  <p:embed/>
                  <p:pic>
                    <p:nvPicPr>
                      <p:cNvPr id="1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827" y="5130903"/>
                        <a:ext cx="2801937" cy="860425"/>
                      </a:xfrm>
                      <a:prstGeom prst="rect">
                        <a:avLst/>
                      </a:prstGeom>
                      <a:gradFill>
                        <a:gsLst>
                          <a:gs pos="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74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83000">
                            <a:schemeClr val="accent1">
                              <a:lumMod val="45000"/>
                              <a:lumOff val="55000"/>
                            </a:schemeClr>
                          </a:gs>
                          <a:gs pos="100000">
                            <a:schemeClr val="accent1">
                              <a:lumMod val="30000"/>
                              <a:lumOff val="70000"/>
                            </a:schemeClr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右箭头 11"/>
          <p:cNvSpPr/>
          <p:nvPr/>
        </p:nvSpPr>
        <p:spPr>
          <a:xfrm>
            <a:off x="5807968" y="5479124"/>
            <a:ext cx="504056" cy="163985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20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149779"/>
            <a:ext cx="10515600" cy="1325563"/>
          </a:xfrm>
        </p:spPr>
        <p:txBody>
          <a:bodyPr/>
          <a:lstStyle/>
          <a:p>
            <a:r>
              <a:rPr lang="en-US" altLang="zh-CN" dirty="0"/>
              <a:t>Our gain from the “Kernel Trick”</a:t>
            </a:r>
            <a:endParaRPr lang="zh-CN" dirty="0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1127448" y="1616986"/>
            <a:ext cx="10572112" cy="49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Training Data: 1000 images, each 32*32=1024 pixels, 1024-d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By using Quadratic Kernel, we implement linear regression in a much higher space,  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But actually using less computation for the learning phase than we did in the original space</a:t>
            </a:r>
          </a:p>
          <a:p>
            <a:pPr marL="742950" lvl="2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Original space: inverse of a 1024*1024 matrix</a:t>
            </a:r>
          </a:p>
          <a:p>
            <a:pPr marL="742950" lvl="2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Higher dim space with kernel trick: inverse of a 1000*1000 matrix</a:t>
            </a:r>
          </a:p>
        </p:txBody>
      </p:sp>
    </p:spTree>
    <p:extLst>
      <p:ext uri="{BB962C8B-B14F-4D97-AF65-F5344CB8AC3E}">
        <p14:creationId xmlns:p14="http://schemas.microsoft.com/office/powerpoint/2010/main" val="12272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755375" y="191192"/>
            <a:ext cx="10515600" cy="1325563"/>
          </a:xfrm>
        </p:spPr>
        <p:txBody>
          <a:bodyPr/>
          <a:lstStyle/>
          <a:p>
            <a:r>
              <a:rPr lang="en-US" altLang="zh-CN" dirty="0"/>
              <a:t>Common Kernels</a:t>
            </a:r>
            <a:endParaRPr lang="zh-CN" dirty="0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1500552" y="1688994"/>
            <a:ext cx="10572112" cy="49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Polynomials of degree d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Polynomials of degree up to d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Gaussian/Radial kernels (polynomials of all orders – projected space has infinite dimension)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Sigmoid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844825"/>
            <a:ext cx="2686050" cy="333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5" y="2760737"/>
            <a:ext cx="3324225" cy="523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241" y="4356354"/>
            <a:ext cx="3943350" cy="771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720" y="5666277"/>
            <a:ext cx="38671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7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788505" y="191192"/>
            <a:ext cx="10515600" cy="1325563"/>
          </a:xfrm>
        </p:spPr>
        <p:txBody>
          <a:bodyPr/>
          <a:lstStyle/>
          <a:p>
            <a:r>
              <a:rPr lang="en-US" altLang="zh-CN" dirty="0"/>
              <a:t>Which function can be kernels?</a:t>
            </a:r>
            <a:endParaRPr lang="zh-CN" dirty="0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1500552" y="1688994"/>
            <a:ext cx="10572112" cy="49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not all functions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for some definitions of k(x1,x2) there is no corresponding projection </a:t>
            </a:r>
            <a:r>
              <a:rPr lang="el-GR" altLang="zh-CN" sz="2800" dirty="0"/>
              <a:t>ϕ(</a:t>
            </a:r>
            <a:r>
              <a:rPr lang="en-US" altLang="zh-CN" sz="2800" dirty="0"/>
              <a:t>x)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Nice theory on this, including how to construct new kernels from existing ones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Initially kernels were defined over data points in Euclidean space, but more recently over strings, over trees, over graphs, …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i="1" dirty="0">
                <a:hlinkClick r:id="rId2"/>
              </a:rPr>
              <a:t>Kernel methods for pattern analysis</a:t>
            </a:r>
            <a:r>
              <a:rPr lang="en-US" altLang="zh-CN" sz="2800" dirty="0"/>
              <a:t> J. S.T and N.C. Cambridge University Press, 2004.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4926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216040"/>
            <a:ext cx="10515600" cy="1325563"/>
          </a:xfrm>
        </p:spPr>
        <p:txBody>
          <a:bodyPr/>
          <a:lstStyle/>
          <a:p>
            <a:r>
              <a:rPr lang="en-US" altLang="zh-CN" dirty="0"/>
              <a:t>Key points on Kernel Functions</a:t>
            </a:r>
            <a:endParaRPr lang="zh-CN" dirty="0"/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1500552" y="1688994"/>
            <a:ext cx="10572112" cy="4980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Many learning tasks are framed as optimization problems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Dual version framed in terms of dot products between x’s 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Kernel functions k(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) allow calculating dot products &lt;Φ(x),Φ(y)&gt; without bothering to project x into Φ(x)</a:t>
            </a:r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endParaRPr lang="en-US" altLang="zh-CN" sz="2800" dirty="0"/>
          </a:p>
          <a:p>
            <a:pPr marL="342900" lvl="1" indent="-342900" eaLnBrk="1" hangingPunct="1">
              <a:spcBef>
                <a:spcPct val="20000"/>
              </a:spcBef>
              <a:buFontTx/>
              <a:buChar char="•"/>
            </a:pPr>
            <a:r>
              <a:rPr lang="en-US" altLang="zh-CN" sz="2800" dirty="0"/>
              <a:t>Leads to major efficiencies, and ability to use very high dimensional (virtual) feature spaces</a:t>
            </a:r>
          </a:p>
        </p:txBody>
      </p:sp>
    </p:spTree>
    <p:extLst>
      <p:ext uri="{BB962C8B-B14F-4D97-AF65-F5344CB8AC3E}">
        <p14:creationId xmlns:p14="http://schemas.microsoft.com/office/powerpoint/2010/main" val="6818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Kernels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39B30F4-8C0E-42BD-9631-B52B5ABD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70" y="774864"/>
            <a:ext cx="10694501" cy="535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10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Example kernel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0346104-659D-4628-8BE9-C16F4DC7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40" y="1309683"/>
            <a:ext cx="10412894" cy="423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4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232605"/>
            <a:ext cx="10515600" cy="955661"/>
          </a:xfrm>
        </p:spPr>
        <p:txBody>
          <a:bodyPr/>
          <a:lstStyle/>
          <a:p>
            <a:r>
              <a:rPr lang="en-US" altLang="zh-CN" dirty="0"/>
              <a:t>Linear Classifier – which line is better?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4" y="1720334"/>
            <a:ext cx="6276975" cy="4343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27079" y="6257836"/>
            <a:ext cx="5549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MT"/>
              </a:rPr>
              <a:t>Pick the one with the largest margin!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4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Example kernel (cont...)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FFBC32-2B11-4983-B9D3-3DD85071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619" y="889098"/>
            <a:ext cx="8093763" cy="50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93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Please verify yourself: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A1F83FB-EAE7-44EF-9124-E97B47F7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62" y="857061"/>
            <a:ext cx="7091567" cy="525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91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Please verify yourself (cont...):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8916F28-2E6D-4A72-8240-D2BC2E09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879" y="851568"/>
            <a:ext cx="6105940" cy="52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106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Please verify yourself (cont...):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5A73861-D02A-4033-9B1E-B1E1AAA2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52" y="853719"/>
            <a:ext cx="6983894" cy="52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97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Please verify yourself (cont...):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015F444-D899-4C9A-8D83-09D4819CE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183" y="857793"/>
            <a:ext cx="6751981" cy="525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43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>
                <a:ea typeface="+mj-lt"/>
                <a:cs typeface="+mj-lt"/>
              </a:rPr>
              <a:t>Please verify yourself (cont...):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2DF2B37-3378-4CBE-B4C5-E0DF074A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879" y="858482"/>
            <a:ext cx="7306915" cy="52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118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For new points: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7B6FA71-C861-4C06-93E5-BFB241CD3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14" y="848528"/>
            <a:ext cx="6941974" cy="52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569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For new points (cont...):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A6B79B0-E118-4F3F-A714-54414F449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605" y="845690"/>
            <a:ext cx="8022768" cy="518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886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The kernel trick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37E255A5-8926-4561-AC76-E888C077A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95" y="834373"/>
            <a:ext cx="8077198" cy="526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567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Learn non-linear boundaries</a:t>
            </a:r>
            <a:endParaRPr lang="en-US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DC9F890-7B16-45A8-86DD-35D48A92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060395"/>
            <a:ext cx="9344607" cy="487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6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216040"/>
            <a:ext cx="10515600" cy="1044437"/>
          </a:xfrm>
        </p:spPr>
        <p:txBody>
          <a:bodyPr/>
          <a:lstStyle/>
          <a:p>
            <a:r>
              <a:rPr lang="en-US" altLang="zh-CN" dirty="0"/>
              <a:t>Linear Classifier – which line is better?</a:t>
            </a:r>
            <a:endParaRPr lang="zh-CN" dirty="0"/>
          </a:p>
        </p:txBody>
      </p:sp>
      <p:sp>
        <p:nvSpPr>
          <p:cNvPr id="3" name="矩形 2"/>
          <p:cNvSpPr/>
          <p:nvPr/>
        </p:nvSpPr>
        <p:spPr>
          <a:xfrm>
            <a:off x="3127079" y="6257836"/>
            <a:ext cx="5549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  <a:latin typeface="ArialMT"/>
              </a:rPr>
              <a:t>Pick the one with the largest margin!</a:t>
            </a:r>
            <a:endParaRPr lang="zh-CN" altLang="en-US" sz="2400" b="1" dirty="0">
              <a:solidFill>
                <a:srgbClr val="FFC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669" y="1761272"/>
            <a:ext cx="5616624" cy="44341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5600308" y="3196800"/>
              <a:ext cx="848880" cy="156312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0948" y="3187440"/>
                <a:ext cx="867600" cy="158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477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65329" y="216847"/>
            <a:ext cx="9799676" cy="634250"/>
          </a:xfrm>
        </p:spPr>
        <p:txBody>
          <a:bodyPr>
            <a:normAutofit fontScale="90000"/>
          </a:bodyPr>
          <a:lstStyle/>
          <a:p>
            <a:r>
              <a:rPr lang="en-GB" dirty="0">
                <a:ea typeface="+mj-lt"/>
                <a:cs typeface="+mj-lt"/>
              </a:rPr>
              <a:t>Learn non-linear boundaries cont...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8F3E18C4-2F5C-4FE9-B8CF-034DD9C4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31" y="743325"/>
            <a:ext cx="8186056" cy="537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14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199475"/>
            <a:ext cx="10515600" cy="911272"/>
          </a:xfrm>
        </p:spPr>
        <p:txBody>
          <a:bodyPr/>
          <a:lstStyle/>
          <a:p>
            <a:r>
              <a:rPr lang="en-US" altLang="zh-CN" dirty="0"/>
              <a:t>Parameterizing the decision boundary</a:t>
            </a:r>
            <a:endParaRPr 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1" y="1844823"/>
            <a:ext cx="6581775" cy="451485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676374"/>
              </p:ext>
            </p:extLst>
          </p:nvPr>
        </p:nvGraphicFramePr>
        <p:xfrm>
          <a:off x="8747127" y="2997201"/>
          <a:ext cx="2801937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45" name="公式" r:id="rId4" imgW="1447560" imgH="444240" progId="Equation.3">
                  <p:embed/>
                </p:oleObj>
              </mc:Choice>
              <mc:Fallback>
                <p:oleObj name="公式" r:id="rId4" imgW="1447560" imgH="44424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7127" y="2997201"/>
                        <a:ext cx="2801937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8747126" y="4221089"/>
            <a:ext cx="2952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MT"/>
              </a:rPr>
              <a:t>Y: Set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en-US" altLang="zh-CN" sz="2400" dirty="0">
                <a:latin typeface="ArialMT"/>
              </a:rPr>
              <a:t> wrong classified samples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7534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838201" y="116649"/>
            <a:ext cx="10500804" cy="896476"/>
          </a:xfrm>
        </p:spPr>
        <p:txBody>
          <a:bodyPr/>
          <a:lstStyle/>
          <a:p>
            <a:r>
              <a:rPr lang="en-US" altLang="zh-CN" dirty="0"/>
              <a:t>Maximizing the margin</a:t>
            </a:r>
            <a:endParaRPr 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3" y="2204865"/>
            <a:ext cx="4562475" cy="3800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84178" y="1504420"/>
            <a:ext cx="43924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MT"/>
              </a:rPr>
              <a:t>Margin = Distance of</a:t>
            </a:r>
          </a:p>
          <a:p>
            <a:r>
              <a:rPr lang="en-US" altLang="zh-CN" sz="2400" dirty="0">
                <a:latin typeface="ArialMT"/>
              </a:rPr>
              <a:t>closest examples</a:t>
            </a:r>
          </a:p>
          <a:p>
            <a:r>
              <a:rPr lang="en-US" altLang="zh-CN" sz="2400" dirty="0">
                <a:latin typeface="ArialMT"/>
              </a:rPr>
              <a:t>from the decision line/</a:t>
            </a:r>
          </a:p>
          <a:p>
            <a:r>
              <a:rPr lang="en-US" altLang="zh-CN" sz="2400" dirty="0">
                <a:latin typeface="ArialMT"/>
              </a:rPr>
              <a:t>hyperplane</a:t>
            </a:r>
            <a:endParaRPr lang="zh-CN" altLang="en-US" sz="2400" dirty="0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303902"/>
              </p:ext>
            </p:extLst>
          </p:nvPr>
        </p:nvGraphicFramePr>
        <p:xfrm>
          <a:off x="7608168" y="3468891"/>
          <a:ext cx="245745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1" name="公式" r:id="rId4" imgW="1269720" imgH="482400" progId="Equation.3">
                  <p:embed/>
                </p:oleObj>
              </mc:Choice>
              <mc:Fallback>
                <p:oleObj name="公式" r:id="rId4" imgW="1269720" imgH="482400" progId="Equation.3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168" y="3468891"/>
                        <a:ext cx="245745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662339"/>
              </p:ext>
            </p:extLst>
          </p:nvPr>
        </p:nvGraphicFramePr>
        <p:xfrm>
          <a:off x="6514454" y="4797152"/>
          <a:ext cx="4910138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42" name="公式" r:id="rId6" imgW="2539800" imgH="482400" progId="Equation.3">
                  <p:embed/>
                </p:oleObj>
              </mc:Choice>
              <mc:Fallback>
                <p:oleObj name="公式" r:id="rId6" imgW="2539800" imgH="482400" progId="Equation.3">
                  <p:embed/>
                  <p:pic>
                    <p:nvPicPr>
                      <p:cNvPr id="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4454" y="4797152"/>
                        <a:ext cx="4910138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827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 = \begin{bmatrix}&#10;1 &amp; 2104 &amp; 5 &amp; 1 &amp; 45 \\&#10;1 &amp; 1416 &amp; 3 &amp; 2 &amp; 40 \\&#10;1 &amp; 1534 &amp; 3 &amp; 2 &amp; 30 \\&#10;1 &amp; 852 &amp; 2 &amp; 1 &amp; 36 \\&#10;\end{bmatrix}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\begin{bmatrix}&#10; 460\\&#10; 232\\&#10; 315\\&#10; 178&#10;\end{bmatrix}&#10;$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7087C0F-7449-45C4-B248-63D02665BF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889</Words>
  <Application>Microsoft Office PowerPoint</Application>
  <PresentationFormat>Widescreen</PresentationFormat>
  <Paragraphs>264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Office Theme</vt:lpstr>
      <vt:lpstr>Office Theme</vt:lpstr>
      <vt:lpstr>Office 主题​​</vt:lpstr>
      <vt:lpstr> TFIP-AI – Advanced Machine Learning</vt:lpstr>
      <vt:lpstr>Outline</vt:lpstr>
      <vt:lpstr>PowerPoint Presentation</vt:lpstr>
      <vt:lpstr>Find a linear separator with the largest margin</vt:lpstr>
      <vt:lpstr>Find a linear separator with the largest margin cont...</vt:lpstr>
      <vt:lpstr>Linear Classifier – which line is better?</vt:lpstr>
      <vt:lpstr>Linear Classifier – which line is better?</vt:lpstr>
      <vt:lpstr>Parameterizing the decision boundary</vt:lpstr>
      <vt:lpstr>Maximizing the margin</vt:lpstr>
      <vt:lpstr>Support Vector Machine</vt:lpstr>
      <vt:lpstr>PowerPoint Presentation</vt:lpstr>
      <vt:lpstr>Lagrange multipliers</vt:lpstr>
      <vt:lpstr>PowerPoint Presentation</vt:lpstr>
      <vt:lpstr>Linear Regression – dual form</vt:lpstr>
      <vt:lpstr>Support Vector Machine – 2 forms</vt:lpstr>
      <vt:lpstr>Support Vectors</vt:lpstr>
      <vt:lpstr>Kernel SVM</vt:lpstr>
      <vt:lpstr>SVM Decision Surface using Gaussian Kernel</vt:lpstr>
      <vt:lpstr>Soft margin SVM</vt:lpstr>
      <vt:lpstr>Soft Margin SVM – 2 forms</vt:lpstr>
      <vt:lpstr>SVM Soft Margin Decision Surface using Gaussian Kernel</vt:lpstr>
      <vt:lpstr>Find a linear separator with the largest margin cont...</vt:lpstr>
      <vt:lpstr>Find a linear separator with the largest margin cont...</vt:lpstr>
      <vt:lpstr>Find a linear separator with the largest margin cont...</vt:lpstr>
      <vt:lpstr>Find a linear separator with the largest margin cont...</vt:lpstr>
      <vt:lpstr>Find a linear separator with the largest margin cont...</vt:lpstr>
      <vt:lpstr>Find a linear separator with the largest margin cont...</vt:lpstr>
      <vt:lpstr>Find a linear separator with the largest margin cont...</vt:lpstr>
      <vt:lpstr>The (primal) optimization problem is:</vt:lpstr>
      <vt:lpstr>The (primal) optimization problem is: (cont...)</vt:lpstr>
      <vt:lpstr>Lagrangian</vt:lpstr>
      <vt:lpstr>Lagrangian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Solve the dual problem. First solve:</vt:lpstr>
      <vt:lpstr>Solve the dual problem. First solve (cont...):</vt:lpstr>
      <vt:lpstr>Then replace:</vt:lpstr>
      <vt:lpstr>Then solve:</vt:lpstr>
      <vt:lpstr>Then solve (cont...):</vt:lpstr>
      <vt:lpstr>Then solve (cont...):</vt:lpstr>
      <vt:lpstr>Linear Regression with multiple variables</vt:lpstr>
      <vt:lpstr>Linear Regression with multiple variables -- Normal Equation</vt:lpstr>
      <vt:lpstr>Linear Regression with multiple variables -- Regularized Least Squares</vt:lpstr>
      <vt:lpstr>W: linear combination of the training examples </vt:lpstr>
      <vt:lpstr>New parameters for LR</vt:lpstr>
      <vt:lpstr>Linear Regression – dual form</vt:lpstr>
      <vt:lpstr>Dual form opens a door to Kernel Function</vt:lpstr>
      <vt:lpstr>PowerPoint Presentation</vt:lpstr>
      <vt:lpstr>Quadratic Kernel Function</vt:lpstr>
      <vt:lpstr>Quadratic Kernel Function in use</vt:lpstr>
      <vt:lpstr>Our gain from the “Kernel Trick”</vt:lpstr>
      <vt:lpstr>Common Kernels</vt:lpstr>
      <vt:lpstr>Which function can be kernels?</vt:lpstr>
      <vt:lpstr>Key points on Kernel Functions</vt:lpstr>
      <vt:lpstr>Kernels</vt:lpstr>
      <vt:lpstr>Example kernel</vt:lpstr>
      <vt:lpstr>Example kernel (cont...)</vt:lpstr>
      <vt:lpstr>Please verify yourself:</vt:lpstr>
      <vt:lpstr>Please verify yourself (cont...):</vt:lpstr>
      <vt:lpstr>Please verify yourself (cont...):</vt:lpstr>
      <vt:lpstr>Please verify yourself (cont...):</vt:lpstr>
      <vt:lpstr>Please verify yourself (cont...):</vt:lpstr>
      <vt:lpstr>For new points:</vt:lpstr>
      <vt:lpstr>For new points (cont...):</vt:lpstr>
      <vt:lpstr>The kernel trick</vt:lpstr>
      <vt:lpstr>Learn non-linear boundaries</vt:lpstr>
      <vt:lpstr>Learn non-linear boundaries cont...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- Machine Learning</dc:title>
  <dc:creator/>
  <cp:keywords/>
  <cp:lastModifiedBy/>
  <cp:revision>588</cp:revision>
  <dcterms:created xsi:type="dcterms:W3CDTF">2017-06-04T11:26:11Z</dcterms:created>
  <dcterms:modified xsi:type="dcterms:W3CDTF">2020-10-15T06:50:03Z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